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91" r:id="rId1"/>
  </p:sldMasterIdLst>
  <p:notesMasterIdLst>
    <p:notesMasterId r:id="rId22"/>
  </p:notesMasterIdLst>
  <p:handoutMasterIdLst>
    <p:handoutMasterId r:id="rId23"/>
  </p:handoutMasterIdLst>
  <p:sldIdLst>
    <p:sldId id="353" r:id="rId2"/>
    <p:sldId id="354" r:id="rId3"/>
    <p:sldId id="460" r:id="rId4"/>
    <p:sldId id="451" r:id="rId5"/>
    <p:sldId id="458" r:id="rId6"/>
    <p:sldId id="459" r:id="rId7"/>
    <p:sldId id="433" r:id="rId8"/>
    <p:sldId id="461" r:id="rId9"/>
    <p:sldId id="462" r:id="rId10"/>
    <p:sldId id="463" r:id="rId11"/>
    <p:sldId id="465" r:id="rId12"/>
    <p:sldId id="359" r:id="rId13"/>
    <p:sldId id="467" r:id="rId14"/>
    <p:sldId id="468" r:id="rId15"/>
    <p:sldId id="469" r:id="rId16"/>
    <p:sldId id="470" r:id="rId17"/>
    <p:sldId id="471" r:id="rId18"/>
    <p:sldId id="472" r:id="rId19"/>
    <p:sldId id="473" r:id="rId20"/>
    <p:sldId id="474" r:id="rId21"/>
  </p:sldIdLst>
  <p:sldSz cx="9144000" cy="6858000" type="screen4x3"/>
  <p:notesSz cx="9928225" cy="679767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EBEBFF"/>
    <a:srgbClr val="E7E7FF"/>
    <a:srgbClr val="E1E1FF"/>
    <a:srgbClr val="CCCCFF"/>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296" autoAdjust="0"/>
  </p:normalViewPr>
  <p:slideViewPr>
    <p:cSldViewPr>
      <p:cViewPr varScale="1">
        <p:scale>
          <a:sx n="101" d="100"/>
          <a:sy n="101" d="100"/>
        </p:scale>
        <p:origin x="1896" y="114"/>
      </p:cViewPr>
      <p:guideLst>
        <p:guide orient="horz" pos="2160"/>
        <p:guide pos="2880"/>
      </p:guideLst>
    </p:cSldViewPr>
  </p:slideViewPr>
  <p:outlineViewPr>
    <p:cViewPr>
      <p:scale>
        <a:sx n="33" d="100"/>
        <a:sy n="33" d="100"/>
      </p:scale>
      <p:origin x="0" y="2832"/>
    </p:cViewPr>
  </p:outlineViewPr>
  <p:notesTextViewPr>
    <p:cViewPr>
      <p:scale>
        <a:sx n="3" d="2"/>
        <a:sy n="3" d="2"/>
      </p:scale>
      <p:origin x="0" y="0"/>
    </p:cViewPr>
  </p:notesTextViewPr>
  <p:sorterViewPr>
    <p:cViewPr>
      <p:scale>
        <a:sx n="56" d="100"/>
        <a:sy n="56" d="100"/>
      </p:scale>
      <p:origin x="0" y="0"/>
    </p:cViewPr>
  </p:sorterViewPr>
  <p:notesViewPr>
    <p:cSldViewPr>
      <p:cViewPr varScale="1">
        <p:scale>
          <a:sx n="80" d="100"/>
          <a:sy n="80" d="100"/>
        </p:scale>
        <p:origin x="-1440" y="-96"/>
      </p:cViewPr>
      <p:guideLst>
        <p:guide orient="horz" pos="2141"/>
        <p:guide pos="312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3" y="7"/>
            <a:ext cx="430329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02403" name="Rectangle 3"/>
          <p:cNvSpPr>
            <a:spLocks noGrp="1" noChangeArrowheads="1"/>
          </p:cNvSpPr>
          <p:nvPr>
            <p:ph type="dt" sz="quarter" idx="1"/>
          </p:nvPr>
        </p:nvSpPr>
        <p:spPr bwMode="auto">
          <a:xfrm>
            <a:off x="5621738" y="7"/>
            <a:ext cx="430489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fld id="{953F0B59-95B6-472A-BC75-F3EE94BBAFDE}" type="datetime1">
              <a:rPr lang="zh-TW" altLang="en-US" smtClean="0"/>
              <a:t>2018/1/2</a:t>
            </a:fld>
            <a:endParaRPr lang="en-US" altLang="zh-TW"/>
          </a:p>
        </p:txBody>
      </p:sp>
      <p:sp>
        <p:nvSpPr>
          <p:cNvPr id="102404" name="Rectangle 4"/>
          <p:cNvSpPr>
            <a:spLocks noGrp="1" noChangeArrowheads="1"/>
          </p:cNvSpPr>
          <p:nvPr>
            <p:ph type="ftr" sz="quarter" idx="2"/>
          </p:nvPr>
        </p:nvSpPr>
        <p:spPr bwMode="auto">
          <a:xfrm>
            <a:off x="3" y="6456370"/>
            <a:ext cx="430329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r>
              <a:rPr lang="en-US" altLang="zh-TW"/>
              <a:t>CSIE CIAL Lab</a:t>
            </a:r>
          </a:p>
        </p:txBody>
      </p:sp>
      <p:sp>
        <p:nvSpPr>
          <p:cNvPr id="102405" name="Rectangle 5"/>
          <p:cNvSpPr>
            <a:spLocks noGrp="1" noChangeArrowheads="1"/>
          </p:cNvSpPr>
          <p:nvPr>
            <p:ph type="sldNum" sz="quarter" idx="3"/>
          </p:nvPr>
        </p:nvSpPr>
        <p:spPr bwMode="auto">
          <a:xfrm>
            <a:off x="5621738" y="6456370"/>
            <a:ext cx="430489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129F2968-2B2D-4414-BA2E-1D080C1A32D0}" type="slidenum">
              <a:rPr lang="en-US" altLang="zh-TW"/>
              <a:pPr>
                <a:defRPr/>
              </a:pPr>
              <a:t>‹#›</a:t>
            </a:fld>
            <a:endParaRPr lang="en-US" altLang="zh-TW"/>
          </a:p>
        </p:txBody>
      </p:sp>
    </p:spTree>
    <p:extLst>
      <p:ext uri="{BB962C8B-B14F-4D97-AF65-F5344CB8AC3E}">
        <p14:creationId xmlns:p14="http://schemas.microsoft.com/office/powerpoint/2010/main" val="436813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3" y="7"/>
            <a:ext cx="430329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83971" name="Rectangle 3"/>
          <p:cNvSpPr>
            <a:spLocks noGrp="1" noChangeArrowheads="1"/>
          </p:cNvSpPr>
          <p:nvPr>
            <p:ph type="dt" idx="1"/>
          </p:nvPr>
        </p:nvSpPr>
        <p:spPr bwMode="auto">
          <a:xfrm>
            <a:off x="5621738" y="7"/>
            <a:ext cx="430489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fld id="{F26B9DDC-4EEC-4790-923D-64F96D22F1C6}" type="datetime1">
              <a:rPr lang="zh-TW" altLang="en-US" smtClean="0"/>
              <a:t>2018/1/2</a:t>
            </a:fld>
            <a:endParaRPr lang="en-US" altLang="zh-TW"/>
          </a:p>
        </p:txBody>
      </p:sp>
      <p:sp>
        <p:nvSpPr>
          <p:cNvPr id="46084"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992823" y="3228982"/>
            <a:ext cx="7942580"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83974" name="Rectangle 6"/>
          <p:cNvSpPr>
            <a:spLocks noGrp="1" noChangeArrowheads="1"/>
          </p:cNvSpPr>
          <p:nvPr>
            <p:ph type="ftr" sz="quarter" idx="4"/>
          </p:nvPr>
        </p:nvSpPr>
        <p:spPr bwMode="auto">
          <a:xfrm>
            <a:off x="3" y="6456370"/>
            <a:ext cx="430329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r>
              <a:rPr lang="en-US" altLang="zh-TW"/>
              <a:t>CSIE CIAL Lab</a:t>
            </a:r>
          </a:p>
        </p:txBody>
      </p:sp>
      <p:sp>
        <p:nvSpPr>
          <p:cNvPr id="83975" name="Rectangle 7"/>
          <p:cNvSpPr>
            <a:spLocks noGrp="1" noChangeArrowheads="1"/>
          </p:cNvSpPr>
          <p:nvPr>
            <p:ph type="sldNum" sz="quarter" idx="5"/>
          </p:nvPr>
        </p:nvSpPr>
        <p:spPr bwMode="auto">
          <a:xfrm>
            <a:off x="5621738" y="6456370"/>
            <a:ext cx="430489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9D3617EA-A6CF-4558-AC15-02924CA09645}" type="slidenum">
              <a:rPr lang="en-US" altLang="zh-TW"/>
              <a:pPr>
                <a:defRPr/>
              </a:pPr>
              <a:t>‹#›</a:t>
            </a:fld>
            <a:endParaRPr lang="en-US" altLang="zh-TW"/>
          </a:p>
        </p:txBody>
      </p:sp>
    </p:spTree>
    <p:extLst>
      <p:ext uri="{BB962C8B-B14F-4D97-AF65-F5344CB8AC3E}">
        <p14:creationId xmlns:p14="http://schemas.microsoft.com/office/powerpoint/2010/main" val="40992436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0421393-4BE9-4A84-B534-6CF6B715BE39}" type="slidenum">
              <a:rPr lang="en-US" altLang="zh-TW" smtClean="0">
                <a:ea typeface="新細明體" charset="-120"/>
              </a:rPr>
              <a:pPr/>
              <a:t>1</a:t>
            </a:fld>
            <a:endParaRPr lang="en-US" altLang="zh-TW" smtClean="0">
              <a:ea typeface="新細明體" charset="-120"/>
            </a:endParaRPr>
          </a:p>
        </p:txBody>
      </p:sp>
      <p:sp>
        <p:nvSpPr>
          <p:cNvPr id="47107" name="Rectangle 3"/>
          <p:cNvSpPr>
            <a:spLocks noGrp="1" noChangeArrowheads="1"/>
          </p:cNvSpPr>
          <p:nvPr>
            <p:ph type="dt" sz="quarter" idx="1"/>
          </p:nvPr>
        </p:nvSpPr>
        <p:spPr>
          <a:noFill/>
        </p:spPr>
        <p:txBody>
          <a:bodyPr/>
          <a:lstStyle/>
          <a:p>
            <a:fld id="{15ED9D45-8492-4CFF-BD8B-B52F8A6EC117}" type="datetime1">
              <a:rPr lang="zh-TW" altLang="en-US" smtClean="0">
                <a:ea typeface="新細明體" charset="-120"/>
              </a:rPr>
              <a:t>2018/1/2</a:t>
            </a:fld>
            <a:endParaRPr lang="en-US" altLang="zh-TW" smtClean="0">
              <a:ea typeface="新細明體" charset="-120"/>
            </a:endParaRPr>
          </a:p>
        </p:txBody>
      </p:sp>
      <p:sp>
        <p:nvSpPr>
          <p:cNvPr id="47108"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7109"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117EA4F4-16F5-4514-AD26-7BFFB727619B}" type="slidenum">
              <a:rPr lang="en-US" altLang="zh-TW" sz="1200"/>
              <a:pPr algn="r"/>
              <a:t>1</a:t>
            </a:fld>
            <a:endParaRPr lang="en-US" altLang="zh-TW" sz="1200"/>
          </a:p>
        </p:txBody>
      </p:sp>
      <p:sp>
        <p:nvSpPr>
          <p:cNvPr id="47110" name="Rectangle 2"/>
          <p:cNvSpPr>
            <a:spLocks noGrp="1" noRot="1" noChangeAspect="1" noChangeArrowheads="1" noTextEdit="1"/>
          </p:cNvSpPr>
          <p:nvPr>
            <p:ph type="sldImg"/>
          </p:nvPr>
        </p:nvSpPr>
        <p:spPr>
          <a:xfrm>
            <a:off x="3238500" y="508000"/>
            <a:ext cx="3400425" cy="2549525"/>
          </a:xfrm>
          <a:ln/>
        </p:spPr>
      </p:sp>
      <p:sp>
        <p:nvSpPr>
          <p:cNvPr id="47111"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ICNP = International Conference on Network</a:t>
            </a:r>
            <a:r>
              <a:rPr lang="en-US" altLang="zh-TW" baseline="0" dirty="0" smtClean="0">
                <a:ea typeface="新細明體" charset="-120"/>
              </a:rPr>
              <a:t> Protocols</a:t>
            </a:r>
            <a:endParaRPr lang="en-US" altLang="zh-TW" dirty="0" smtClean="0">
              <a:ea typeface="新細明體" charset="-120"/>
            </a:endParaRPr>
          </a:p>
        </p:txBody>
      </p:sp>
    </p:spTree>
    <p:extLst>
      <p:ext uri="{BB962C8B-B14F-4D97-AF65-F5344CB8AC3E}">
        <p14:creationId xmlns:p14="http://schemas.microsoft.com/office/powerpoint/2010/main" val="4046401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10</a:t>
            </a:fld>
            <a:endParaRPr lang="en-US" altLang="zh-TW"/>
          </a:p>
        </p:txBody>
      </p:sp>
    </p:spTree>
    <p:extLst>
      <p:ext uri="{BB962C8B-B14F-4D97-AF65-F5344CB8AC3E}">
        <p14:creationId xmlns:p14="http://schemas.microsoft.com/office/powerpoint/2010/main" val="283409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11</a:t>
            </a:fld>
            <a:endParaRPr lang="en-US" altLang="zh-TW"/>
          </a:p>
        </p:txBody>
      </p:sp>
    </p:spTree>
    <p:extLst>
      <p:ext uri="{BB962C8B-B14F-4D97-AF65-F5344CB8AC3E}">
        <p14:creationId xmlns:p14="http://schemas.microsoft.com/office/powerpoint/2010/main" val="140332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12</a:t>
            </a:fld>
            <a:endParaRPr lang="en-US" altLang="zh-TW" smtClean="0">
              <a:ea typeface="新細明體" charset="-120"/>
            </a:endParaRPr>
          </a:p>
        </p:txBody>
      </p:sp>
      <p:sp>
        <p:nvSpPr>
          <p:cNvPr id="48131" name="Rectangle 3"/>
          <p:cNvSpPr>
            <a:spLocks noGrp="1" noChangeArrowheads="1"/>
          </p:cNvSpPr>
          <p:nvPr>
            <p:ph type="dt" sz="quarter" idx="1"/>
          </p:nvPr>
        </p:nvSpPr>
        <p:spPr>
          <a:noFill/>
        </p:spPr>
        <p:txBody>
          <a:bodyPr/>
          <a:lstStyle/>
          <a:p>
            <a:fld id="{0CF03463-7450-4107-BF73-8816498C0CF2}" type="datetime1">
              <a:rPr lang="zh-TW" altLang="en-US" smtClean="0">
                <a:ea typeface="新細明體" charset="-120"/>
              </a:rPr>
              <a:t>2018/1/2</a:t>
            </a:fld>
            <a:endParaRPr lang="en-US" altLang="zh-TW" smtClean="0">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8133"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38C8E7FE-C26F-4A4F-BFBF-8B104242BBA3}" type="slidenum">
              <a:rPr lang="en-US" altLang="zh-TW" sz="1200"/>
              <a:pPr algn="r"/>
              <a:t>12</a:t>
            </a:fld>
            <a:endParaRPr lang="en-US" altLang="zh-TW" sz="1200"/>
          </a:p>
        </p:txBody>
      </p:sp>
      <p:sp>
        <p:nvSpPr>
          <p:cNvPr id="48134" name="Rectangle 2"/>
          <p:cNvSpPr>
            <a:spLocks noGrp="1" noRot="1" noChangeAspect="1" noChangeArrowheads="1" noTextEdit="1"/>
          </p:cNvSpPr>
          <p:nvPr>
            <p:ph type="sldImg"/>
          </p:nvPr>
        </p:nvSpPr>
        <p:spPr>
          <a:xfrm>
            <a:off x="3263900" y="509588"/>
            <a:ext cx="34004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smtClean="0">
              <a:ea typeface="新細明體" charset="-120"/>
            </a:endParaRPr>
          </a:p>
        </p:txBody>
      </p:sp>
    </p:spTree>
    <p:extLst>
      <p:ext uri="{BB962C8B-B14F-4D97-AF65-F5344CB8AC3E}">
        <p14:creationId xmlns:p14="http://schemas.microsoft.com/office/powerpoint/2010/main" val="328476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13</a:t>
            </a:fld>
            <a:endParaRPr lang="en-US" altLang="zh-TW" smtClean="0">
              <a:ea typeface="新細明體" charset="-120"/>
            </a:endParaRPr>
          </a:p>
        </p:txBody>
      </p:sp>
      <p:sp>
        <p:nvSpPr>
          <p:cNvPr id="48131" name="Rectangle 3"/>
          <p:cNvSpPr>
            <a:spLocks noGrp="1" noChangeArrowheads="1"/>
          </p:cNvSpPr>
          <p:nvPr>
            <p:ph type="dt" sz="quarter" idx="1"/>
          </p:nvPr>
        </p:nvSpPr>
        <p:spPr>
          <a:noFill/>
        </p:spPr>
        <p:txBody>
          <a:bodyPr/>
          <a:lstStyle/>
          <a:p>
            <a:fld id="{0CF03463-7450-4107-BF73-8816498C0CF2}" type="datetime1">
              <a:rPr lang="zh-TW" altLang="en-US" smtClean="0">
                <a:ea typeface="新細明體" charset="-120"/>
              </a:rPr>
              <a:t>2018/1/2</a:t>
            </a:fld>
            <a:endParaRPr lang="en-US" altLang="zh-TW" smtClean="0">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8133"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38C8E7FE-C26F-4A4F-BFBF-8B104242BBA3}" type="slidenum">
              <a:rPr lang="en-US" altLang="zh-TW" sz="1200"/>
              <a:pPr algn="r"/>
              <a:t>13</a:t>
            </a:fld>
            <a:endParaRPr lang="en-US" altLang="zh-TW" sz="1200"/>
          </a:p>
        </p:txBody>
      </p:sp>
      <p:sp>
        <p:nvSpPr>
          <p:cNvPr id="48134" name="Rectangle 2"/>
          <p:cNvSpPr>
            <a:spLocks noGrp="1" noRot="1" noChangeAspect="1" noChangeArrowheads="1" noTextEdit="1"/>
          </p:cNvSpPr>
          <p:nvPr>
            <p:ph type="sldImg"/>
          </p:nvPr>
        </p:nvSpPr>
        <p:spPr>
          <a:xfrm>
            <a:off x="3263900" y="509588"/>
            <a:ext cx="34004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smtClean="0">
              <a:ea typeface="新細明體" charset="-120"/>
            </a:endParaRPr>
          </a:p>
        </p:txBody>
      </p:sp>
    </p:spTree>
    <p:extLst>
      <p:ext uri="{BB962C8B-B14F-4D97-AF65-F5344CB8AC3E}">
        <p14:creationId xmlns:p14="http://schemas.microsoft.com/office/powerpoint/2010/main" val="352079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14</a:t>
            </a:fld>
            <a:endParaRPr lang="en-US" altLang="zh-TW" smtClean="0">
              <a:ea typeface="新細明體" charset="-120"/>
            </a:endParaRPr>
          </a:p>
        </p:txBody>
      </p:sp>
      <p:sp>
        <p:nvSpPr>
          <p:cNvPr id="48131" name="Rectangle 3"/>
          <p:cNvSpPr>
            <a:spLocks noGrp="1" noChangeArrowheads="1"/>
          </p:cNvSpPr>
          <p:nvPr>
            <p:ph type="dt" sz="quarter" idx="1"/>
          </p:nvPr>
        </p:nvSpPr>
        <p:spPr>
          <a:noFill/>
        </p:spPr>
        <p:txBody>
          <a:bodyPr/>
          <a:lstStyle/>
          <a:p>
            <a:fld id="{0CF03463-7450-4107-BF73-8816498C0CF2}" type="datetime1">
              <a:rPr lang="zh-TW" altLang="en-US" smtClean="0">
                <a:ea typeface="新細明體" charset="-120"/>
              </a:rPr>
              <a:t>2018/1/2</a:t>
            </a:fld>
            <a:endParaRPr lang="en-US" altLang="zh-TW" smtClean="0">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8133"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38C8E7FE-C26F-4A4F-BFBF-8B104242BBA3}" type="slidenum">
              <a:rPr lang="en-US" altLang="zh-TW" sz="1200"/>
              <a:pPr algn="r"/>
              <a:t>14</a:t>
            </a:fld>
            <a:endParaRPr lang="en-US" altLang="zh-TW" sz="1200"/>
          </a:p>
        </p:txBody>
      </p:sp>
      <p:sp>
        <p:nvSpPr>
          <p:cNvPr id="48134" name="Rectangle 2"/>
          <p:cNvSpPr>
            <a:spLocks noGrp="1" noRot="1" noChangeAspect="1" noChangeArrowheads="1" noTextEdit="1"/>
          </p:cNvSpPr>
          <p:nvPr>
            <p:ph type="sldImg"/>
          </p:nvPr>
        </p:nvSpPr>
        <p:spPr>
          <a:xfrm>
            <a:off x="3263900" y="509588"/>
            <a:ext cx="34004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smtClean="0">
              <a:ea typeface="新細明體" charset="-120"/>
            </a:endParaRPr>
          </a:p>
        </p:txBody>
      </p:sp>
    </p:spTree>
    <p:extLst>
      <p:ext uri="{BB962C8B-B14F-4D97-AF65-F5344CB8AC3E}">
        <p14:creationId xmlns:p14="http://schemas.microsoft.com/office/powerpoint/2010/main" val="216677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15</a:t>
            </a:fld>
            <a:endParaRPr lang="en-US" altLang="zh-TW" smtClean="0">
              <a:ea typeface="新細明體" charset="-120"/>
            </a:endParaRPr>
          </a:p>
        </p:txBody>
      </p:sp>
      <p:sp>
        <p:nvSpPr>
          <p:cNvPr id="48131" name="Rectangle 3"/>
          <p:cNvSpPr>
            <a:spLocks noGrp="1" noChangeArrowheads="1"/>
          </p:cNvSpPr>
          <p:nvPr>
            <p:ph type="dt" sz="quarter" idx="1"/>
          </p:nvPr>
        </p:nvSpPr>
        <p:spPr>
          <a:noFill/>
        </p:spPr>
        <p:txBody>
          <a:bodyPr/>
          <a:lstStyle/>
          <a:p>
            <a:fld id="{0CF03463-7450-4107-BF73-8816498C0CF2}" type="datetime1">
              <a:rPr lang="zh-TW" altLang="en-US" smtClean="0">
                <a:ea typeface="新細明體" charset="-120"/>
              </a:rPr>
              <a:t>2018/1/2</a:t>
            </a:fld>
            <a:endParaRPr lang="en-US" altLang="zh-TW" smtClean="0">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8133"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38C8E7FE-C26F-4A4F-BFBF-8B104242BBA3}" type="slidenum">
              <a:rPr lang="en-US" altLang="zh-TW" sz="1200"/>
              <a:pPr algn="r"/>
              <a:t>15</a:t>
            </a:fld>
            <a:endParaRPr lang="en-US" altLang="zh-TW" sz="1200"/>
          </a:p>
        </p:txBody>
      </p:sp>
      <p:sp>
        <p:nvSpPr>
          <p:cNvPr id="48134" name="Rectangle 2"/>
          <p:cNvSpPr>
            <a:spLocks noGrp="1" noRot="1" noChangeAspect="1" noChangeArrowheads="1" noTextEdit="1"/>
          </p:cNvSpPr>
          <p:nvPr>
            <p:ph type="sldImg"/>
          </p:nvPr>
        </p:nvSpPr>
        <p:spPr>
          <a:xfrm>
            <a:off x="3263900" y="509588"/>
            <a:ext cx="34004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smtClean="0">
              <a:ea typeface="新細明體" charset="-120"/>
            </a:endParaRPr>
          </a:p>
        </p:txBody>
      </p:sp>
    </p:spTree>
    <p:extLst>
      <p:ext uri="{BB962C8B-B14F-4D97-AF65-F5344CB8AC3E}">
        <p14:creationId xmlns:p14="http://schemas.microsoft.com/office/powerpoint/2010/main" val="251840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16</a:t>
            </a:fld>
            <a:endParaRPr lang="en-US" altLang="zh-TW" smtClean="0">
              <a:ea typeface="新細明體" charset="-120"/>
            </a:endParaRPr>
          </a:p>
        </p:txBody>
      </p:sp>
      <p:sp>
        <p:nvSpPr>
          <p:cNvPr id="48131" name="Rectangle 3"/>
          <p:cNvSpPr>
            <a:spLocks noGrp="1" noChangeArrowheads="1"/>
          </p:cNvSpPr>
          <p:nvPr>
            <p:ph type="dt" sz="quarter" idx="1"/>
          </p:nvPr>
        </p:nvSpPr>
        <p:spPr>
          <a:noFill/>
        </p:spPr>
        <p:txBody>
          <a:bodyPr/>
          <a:lstStyle/>
          <a:p>
            <a:fld id="{0CF03463-7450-4107-BF73-8816498C0CF2}" type="datetime1">
              <a:rPr lang="zh-TW" altLang="en-US" smtClean="0">
                <a:ea typeface="新細明體" charset="-120"/>
              </a:rPr>
              <a:t>2018/1/2</a:t>
            </a:fld>
            <a:endParaRPr lang="en-US" altLang="zh-TW" smtClean="0">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8133"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38C8E7FE-C26F-4A4F-BFBF-8B104242BBA3}" type="slidenum">
              <a:rPr lang="en-US" altLang="zh-TW" sz="1200"/>
              <a:pPr algn="r"/>
              <a:t>16</a:t>
            </a:fld>
            <a:endParaRPr lang="en-US" altLang="zh-TW" sz="1200"/>
          </a:p>
        </p:txBody>
      </p:sp>
      <p:sp>
        <p:nvSpPr>
          <p:cNvPr id="48134" name="Rectangle 2"/>
          <p:cNvSpPr>
            <a:spLocks noGrp="1" noRot="1" noChangeAspect="1" noChangeArrowheads="1" noTextEdit="1"/>
          </p:cNvSpPr>
          <p:nvPr>
            <p:ph type="sldImg"/>
          </p:nvPr>
        </p:nvSpPr>
        <p:spPr>
          <a:xfrm>
            <a:off x="3263900" y="509588"/>
            <a:ext cx="34004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smtClean="0">
              <a:ea typeface="新細明體" charset="-120"/>
            </a:endParaRPr>
          </a:p>
        </p:txBody>
      </p:sp>
    </p:spTree>
    <p:extLst>
      <p:ext uri="{BB962C8B-B14F-4D97-AF65-F5344CB8AC3E}">
        <p14:creationId xmlns:p14="http://schemas.microsoft.com/office/powerpoint/2010/main" val="2054001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17</a:t>
            </a:fld>
            <a:endParaRPr lang="en-US" altLang="zh-TW" smtClean="0">
              <a:ea typeface="新細明體" charset="-120"/>
            </a:endParaRPr>
          </a:p>
        </p:txBody>
      </p:sp>
      <p:sp>
        <p:nvSpPr>
          <p:cNvPr id="48131" name="Rectangle 3"/>
          <p:cNvSpPr>
            <a:spLocks noGrp="1" noChangeArrowheads="1"/>
          </p:cNvSpPr>
          <p:nvPr>
            <p:ph type="dt" sz="quarter" idx="1"/>
          </p:nvPr>
        </p:nvSpPr>
        <p:spPr>
          <a:noFill/>
        </p:spPr>
        <p:txBody>
          <a:bodyPr/>
          <a:lstStyle/>
          <a:p>
            <a:fld id="{0CF03463-7450-4107-BF73-8816498C0CF2}" type="datetime1">
              <a:rPr lang="zh-TW" altLang="en-US" smtClean="0">
                <a:ea typeface="新細明體" charset="-120"/>
              </a:rPr>
              <a:t>2018/1/2</a:t>
            </a:fld>
            <a:endParaRPr lang="en-US" altLang="zh-TW" smtClean="0">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8133"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38C8E7FE-C26F-4A4F-BFBF-8B104242BBA3}" type="slidenum">
              <a:rPr lang="en-US" altLang="zh-TW" sz="1200"/>
              <a:pPr algn="r"/>
              <a:t>17</a:t>
            </a:fld>
            <a:endParaRPr lang="en-US" altLang="zh-TW" sz="1200"/>
          </a:p>
        </p:txBody>
      </p:sp>
      <p:sp>
        <p:nvSpPr>
          <p:cNvPr id="48134" name="Rectangle 2"/>
          <p:cNvSpPr>
            <a:spLocks noGrp="1" noRot="1" noChangeAspect="1" noChangeArrowheads="1" noTextEdit="1"/>
          </p:cNvSpPr>
          <p:nvPr>
            <p:ph type="sldImg"/>
          </p:nvPr>
        </p:nvSpPr>
        <p:spPr>
          <a:xfrm>
            <a:off x="3263900" y="509588"/>
            <a:ext cx="34004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smtClean="0">
              <a:ea typeface="新細明體" charset="-120"/>
            </a:endParaRPr>
          </a:p>
        </p:txBody>
      </p:sp>
    </p:spTree>
    <p:extLst>
      <p:ext uri="{BB962C8B-B14F-4D97-AF65-F5344CB8AC3E}">
        <p14:creationId xmlns:p14="http://schemas.microsoft.com/office/powerpoint/2010/main" val="1605214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18</a:t>
            </a:fld>
            <a:endParaRPr lang="en-US" altLang="zh-TW" smtClean="0">
              <a:ea typeface="新細明體" charset="-120"/>
            </a:endParaRPr>
          </a:p>
        </p:txBody>
      </p:sp>
      <p:sp>
        <p:nvSpPr>
          <p:cNvPr id="48131" name="Rectangle 3"/>
          <p:cNvSpPr>
            <a:spLocks noGrp="1" noChangeArrowheads="1"/>
          </p:cNvSpPr>
          <p:nvPr>
            <p:ph type="dt" sz="quarter" idx="1"/>
          </p:nvPr>
        </p:nvSpPr>
        <p:spPr>
          <a:noFill/>
        </p:spPr>
        <p:txBody>
          <a:bodyPr/>
          <a:lstStyle/>
          <a:p>
            <a:fld id="{0CF03463-7450-4107-BF73-8816498C0CF2}" type="datetime1">
              <a:rPr lang="zh-TW" altLang="en-US" smtClean="0">
                <a:ea typeface="新細明體" charset="-120"/>
              </a:rPr>
              <a:t>2018/1/2</a:t>
            </a:fld>
            <a:endParaRPr lang="en-US" altLang="zh-TW" smtClean="0">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8133"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38C8E7FE-C26F-4A4F-BFBF-8B104242BBA3}" type="slidenum">
              <a:rPr lang="en-US" altLang="zh-TW" sz="1200"/>
              <a:pPr algn="r"/>
              <a:t>18</a:t>
            </a:fld>
            <a:endParaRPr lang="en-US" altLang="zh-TW" sz="1200"/>
          </a:p>
        </p:txBody>
      </p:sp>
      <p:sp>
        <p:nvSpPr>
          <p:cNvPr id="48134" name="Rectangle 2"/>
          <p:cNvSpPr>
            <a:spLocks noGrp="1" noRot="1" noChangeAspect="1" noChangeArrowheads="1" noTextEdit="1"/>
          </p:cNvSpPr>
          <p:nvPr>
            <p:ph type="sldImg"/>
          </p:nvPr>
        </p:nvSpPr>
        <p:spPr>
          <a:xfrm>
            <a:off x="3263900" y="509588"/>
            <a:ext cx="34004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smtClean="0">
              <a:ea typeface="新細明體" charset="-120"/>
            </a:endParaRPr>
          </a:p>
        </p:txBody>
      </p:sp>
    </p:spTree>
    <p:extLst>
      <p:ext uri="{BB962C8B-B14F-4D97-AF65-F5344CB8AC3E}">
        <p14:creationId xmlns:p14="http://schemas.microsoft.com/office/powerpoint/2010/main" val="4168665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19</a:t>
            </a:fld>
            <a:endParaRPr lang="en-US" altLang="zh-TW" smtClean="0">
              <a:ea typeface="新細明體" charset="-120"/>
            </a:endParaRPr>
          </a:p>
        </p:txBody>
      </p:sp>
      <p:sp>
        <p:nvSpPr>
          <p:cNvPr id="48131" name="Rectangle 3"/>
          <p:cNvSpPr>
            <a:spLocks noGrp="1" noChangeArrowheads="1"/>
          </p:cNvSpPr>
          <p:nvPr>
            <p:ph type="dt" sz="quarter" idx="1"/>
          </p:nvPr>
        </p:nvSpPr>
        <p:spPr>
          <a:noFill/>
        </p:spPr>
        <p:txBody>
          <a:bodyPr/>
          <a:lstStyle/>
          <a:p>
            <a:fld id="{0CF03463-7450-4107-BF73-8816498C0CF2}" type="datetime1">
              <a:rPr lang="zh-TW" altLang="en-US" smtClean="0">
                <a:ea typeface="新細明體" charset="-120"/>
              </a:rPr>
              <a:t>2018/1/2</a:t>
            </a:fld>
            <a:endParaRPr lang="en-US" altLang="zh-TW" smtClean="0">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8133"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38C8E7FE-C26F-4A4F-BFBF-8B104242BBA3}" type="slidenum">
              <a:rPr lang="en-US" altLang="zh-TW" sz="1200"/>
              <a:pPr algn="r"/>
              <a:t>19</a:t>
            </a:fld>
            <a:endParaRPr lang="en-US" altLang="zh-TW" sz="1200"/>
          </a:p>
        </p:txBody>
      </p:sp>
      <p:sp>
        <p:nvSpPr>
          <p:cNvPr id="48134" name="Rectangle 2"/>
          <p:cNvSpPr>
            <a:spLocks noGrp="1" noRot="1" noChangeAspect="1" noChangeArrowheads="1" noTextEdit="1"/>
          </p:cNvSpPr>
          <p:nvPr>
            <p:ph type="sldImg"/>
          </p:nvPr>
        </p:nvSpPr>
        <p:spPr>
          <a:xfrm>
            <a:off x="3263900" y="509588"/>
            <a:ext cx="34004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smtClean="0">
              <a:ea typeface="新細明體" charset="-120"/>
            </a:endParaRPr>
          </a:p>
        </p:txBody>
      </p:sp>
    </p:spTree>
    <p:extLst>
      <p:ext uri="{BB962C8B-B14F-4D97-AF65-F5344CB8AC3E}">
        <p14:creationId xmlns:p14="http://schemas.microsoft.com/office/powerpoint/2010/main" val="43300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smtClean="0"/>
          </a:p>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2</a:t>
            </a:fld>
            <a:endParaRPr lang="en-US" altLang="zh-TW"/>
          </a:p>
        </p:txBody>
      </p:sp>
    </p:spTree>
    <p:extLst>
      <p:ext uri="{BB962C8B-B14F-4D97-AF65-F5344CB8AC3E}">
        <p14:creationId xmlns:p14="http://schemas.microsoft.com/office/powerpoint/2010/main" val="2582671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D5DB28-4EE7-4628-9EF2-E461C4B4F2BD}" type="slidenum">
              <a:rPr lang="en-US" altLang="zh-TW" smtClean="0">
                <a:ea typeface="新細明體" charset="-120"/>
              </a:rPr>
              <a:pPr/>
              <a:t>20</a:t>
            </a:fld>
            <a:endParaRPr lang="en-US" altLang="zh-TW" smtClean="0">
              <a:ea typeface="新細明體" charset="-120"/>
            </a:endParaRPr>
          </a:p>
        </p:txBody>
      </p:sp>
      <p:sp>
        <p:nvSpPr>
          <p:cNvPr id="48131" name="Rectangle 3"/>
          <p:cNvSpPr>
            <a:spLocks noGrp="1" noChangeArrowheads="1"/>
          </p:cNvSpPr>
          <p:nvPr>
            <p:ph type="dt" sz="quarter" idx="1"/>
          </p:nvPr>
        </p:nvSpPr>
        <p:spPr>
          <a:noFill/>
        </p:spPr>
        <p:txBody>
          <a:bodyPr/>
          <a:lstStyle/>
          <a:p>
            <a:fld id="{0CF03463-7450-4107-BF73-8816498C0CF2}" type="datetime1">
              <a:rPr lang="zh-TW" altLang="en-US" smtClean="0">
                <a:ea typeface="新細明體" charset="-120"/>
              </a:rPr>
              <a:t>2018/1/2</a:t>
            </a:fld>
            <a:endParaRPr lang="en-US" altLang="zh-TW" smtClean="0">
              <a:ea typeface="新細明體" charset="-120"/>
            </a:endParaRPr>
          </a:p>
        </p:txBody>
      </p:sp>
      <p:sp>
        <p:nvSpPr>
          <p:cNvPr id="48132" name="Rectangle 6"/>
          <p:cNvSpPr>
            <a:spLocks noGrp="1" noChangeArrowheads="1"/>
          </p:cNvSpPr>
          <p:nvPr>
            <p:ph type="ftr" sz="quarter" idx="4"/>
          </p:nvPr>
        </p:nvSpPr>
        <p:spPr>
          <a:noFill/>
        </p:spPr>
        <p:txBody>
          <a:bodyPr/>
          <a:lstStyle/>
          <a:p>
            <a:r>
              <a:rPr lang="en-US" altLang="zh-TW" smtClean="0">
                <a:ea typeface="新細明體" charset="-120"/>
              </a:rPr>
              <a:t>CSIE CIAL Lab</a:t>
            </a:r>
          </a:p>
        </p:txBody>
      </p:sp>
      <p:sp>
        <p:nvSpPr>
          <p:cNvPr id="48133" name="Rectangle 7"/>
          <p:cNvSpPr txBox="1">
            <a:spLocks noGrp="1" noChangeArrowheads="1"/>
          </p:cNvSpPr>
          <p:nvPr/>
        </p:nvSpPr>
        <p:spPr bwMode="auto">
          <a:xfrm>
            <a:off x="5621738" y="6456370"/>
            <a:ext cx="4304892" cy="339725"/>
          </a:xfrm>
          <a:prstGeom prst="rect">
            <a:avLst/>
          </a:prstGeom>
          <a:noFill/>
          <a:ln w="9525">
            <a:noFill/>
            <a:miter lim="800000"/>
            <a:headEnd/>
            <a:tailEnd/>
          </a:ln>
        </p:spPr>
        <p:txBody>
          <a:bodyPr anchor="b"/>
          <a:lstStyle/>
          <a:p>
            <a:pPr algn="r"/>
            <a:fld id="{38C8E7FE-C26F-4A4F-BFBF-8B104242BBA3}" type="slidenum">
              <a:rPr lang="en-US" altLang="zh-TW" sz="1200"/>
              <a:pPr algn="r"/>
              <a:t>20</a:t>
            </a:fld>
            <a:endParaRPr lang="en-US" altLang="zh-TW" sz="1200"/>
          </a:p>
        </p:txBody>
      </p:sp>
      <p:sp>
        <p:nvSpPr>
          <p:cNvPr id="48134" name="Rectangle 2"/>
          <p:cNvSpPr>
            <a:spLocks noGrp="1" noRot="1" noChangeAspect="1" noChangeArrowheads="1" noTextEdit="1"/>
          </p:cNvSpPr>
          <p:nvPr>
            <p:ph type="sldImg"/>
          </p:nvPr>
        </p:nvSpPr>
        <p:spPr>
          <a:xfrm>
            <a:off x="3263900" y="509588"/>
            <a:ext cx="3400425" cy="2549525"/>
          </a:xfrm>
          <a:ln/>
        </p:spPr>
      </p:sp>
      <p:sp>
        <p:nvSpPr>
          <p:cNvPr id="48135" name="Rectangle 3"/>
          <p:cNvSpPr>
            <a:spLocks noGrp="1" noChangeArrowheads="1"/>
          </p:cNvSpPr>
          <p:nvPr>
            <p:ph type="body" idx="1"/>
          </p:nvPr>
        </p:nvSpPr>
        <p:spPr>
          <a:noFill/>
          <a:ln/>
        </p:spPr>
        <p:txBody>
          <a:bodyPr/>
          <a:lstStyle/>
          <a:p>
            <a:pPr eaLnBrk="1" hangingPunct="1"/>
            <a:endParaRPr lang="zh-TW" altLang="en-US" dirty="0" smtClean="0">
              <a:ea typeface="新細明體" charset="-120"/>
            </a:endParaRPr>
          </a:p>
        </p:txBody>
      </p:sp>
    </p:spTree>
    <p:extLst>
      <p:ext uri="{BB962C8B-B14F-4D97-AF65-F5344CB8AC3E}">
        <p14:creationId xmlns:p14="http://schemas.microsoft.com/office/powerpoint/2010/main" val="235104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smtClean="0"/>
          </a:p>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3</a:t>
            </a:fld>
            <a:endParaRPr lang="en-US" altLang="zh-TW"/>
          </a:p>
        </p:txBody>
      </p:sp>
    </p:spTree>
    <p:extLst>
      <p:ext uri="{BB962C8B-B14F-4D97-AF65-F5344CB8AC3E}">
        <p14:creationId xmlns:p14="http://schemas.microsoft.com/office/powerpoint/2010/main" val="221948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smtClean="0"/>
          </a:p>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4</a:t>
            </a:fld>
            <a:endParaRPr lang="en-US" altLang="zh-TW"/>
          </a:p>
        </p:txBody>
      </p:sp>
    </p:spTree>
    <p:extLst>
      <p:ext uri="{BB962C8B-B14F-4D97-AF65-F5344CB8AC3E}">
        <p14:creationId xmlns:p14="http://schemas.microsoft.com/office/powerpoint/2010/main" val="214857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smtClean="0"/>
          </a:p>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5</a:t>
            </a:fld>
            <a:endParaRPr lang="en-US" altLang="zh-TW"/>
          </a:p>
        </p:txBody>
      </p:sp>
    </p:spTree>
    <p:extLst>
      <p:ext uri="{BB962C8B-B14F-4D97-AF65-F5344CB8AC3E}">
        <p14:creationId xmlns:p14="http://schemas.microsoft.com/office/powerpoint/2010/main" val="275979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smtClean="0"/>
          </a:p>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6</a:t>
            </a:fld>
            <a:endParaRPr lang="en-US" altLang="zh-TW"/>
          </a:p>
        </p:txBody>
      </p:sp>
    </p:spTree>
    <p:extLst>
      <p:ext uri="{BB962C8B-B14F-4D97-AF65-F5344CB8AC3E}">
        <p14:creationId xmlns:p14="http://schemas.microsoft.com/office/powerpoint/2010/main" val="3062591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7</a:t>
            </a:fld>
            <a:endParaRPr lang="en-US" altLang="zh-TW"/>
          </a:p>
        </p:txBody>
      </p:sp>
    </p:spTree>
    <p:extLst>
      <p:ext uri="{BB962C8B-B14F-4D97-AF65-F5344CB8AC3E}">
        <p14:creationId xmlns:p14="http://schemas.microsoft.com/office/powerpoint/2010/main" val="86843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8</a:t>
            </a:fld>
            <a:endParaRPr lang="en-US" altLang="zh-TW"/>
          </a:p>
        </p:txBody>
      </p:sp>
    </p:spTree>
    <p:extLst>
      <p:ext uri="{BB962C8B-B14F-4D97-AF65-F5344CB8AC3E}">
        <p14:creationId xmlns:p14="http://schemas.microsoft.com/office/powerpoint/2010/main" val="171113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F26B9DDC-4EEC-4790-923D-64F96D22F1C6}" type="datetime1">
              <a:rPr lang="zh-TW" altLang="en-US" smtClean="0"/>
              <a:t>2018/1/2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9</a:t>
            </a:fld>
            <a:endParaRPr lang="en-US" altLang="zh-TW"/>
          </a:p>
        </p:txBody>
      </p:sp>
    </p:spTree>
    <p:extLst>
      <p:ext uri="{BB962C8B-B14F-4D97-AF65-F5344CB8AC3E}">
        <p14:creationId xmlns:p14="http://schemas.microsoft.com/office/powerpoint/2010/main" val="334428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5" name="AutoShape 3"/>
          <p:cNvSpPr>
            <a:spLocks noChangeArrowheads="1"/>
          </p:cNvSpPr>
          <p:nvPr/>
        </p:nvSpPr>
        <p:spPr bwMode="white">
          <a:xfrm>
            <a:off x="327026"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kumimoji="0" lang="zh-TW" altLang="zh-TW">
              <a:ea typeface="新細明體" pitchFamily="18" charset="-120"/>
            </a:endParaRPr>
          </a:p>
        </p:txBody>
      </p:sp>
      <p:sp>
        <p:nvSpPr>
          <p:cNvPr id="10035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zh-TW" altLang="en-US"/>
              <a:t>按一下以編輯母片標題樣式</a:t>
            </a:r>
          </a:p>
        </p:txBody>
      </p:sp>
      <p:sp>
        <p:nvSpPr>
          <p:cNvPr id="10035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zh-TW" altLang="en-US"/>
              <a:t>按一下以編輯母片副標題樣式</a:t>
            </a:r>
          </a:p>
        </p:txBody>
      </p:sp>
      <p:sp>
        <p:nvSpPr>
          <p:cNvPr id="7" name="Rectangle 7"/>
          <p:cNvSpPr>
            <a:spLocks noGrp="1" noChangeArrowheads="1"/>
          </p:cNvSpPr>
          <p:nvPr>
            <p:ph type="dt" sz="half" idx="10"/>
          </p:nvPr>
        </p:nvSpPr>
        <p:spPr/>
        <p:txBody>
          <a:bodyPr/>
          <a:lstStyle>
            <a:lvl1pPr>
              <a:defRPr/>
            </a:lvl1pPr>
          </a:lstStyle>
          <a:p>
            <a:pPr>
              <a:defRPr/>
            </a:pPr>
            <a:fld id="{0049C1BB-CC7F-46DA-99A5-D098110A1986}" type="datetime1">
              <a:rPr lang="zh-TW" altLang="en-US" smtClean="0"/>
              <a:t>2018/1/2</a:t>
            </a:fld>
            <a:endParaRPr lang="en-US" altLang="zh-TW"/>
          </a:p>
        </p:txBody>
      </p:sp>
      <p:sp>
        <p:nvSpPr>
          <p:cNvPr id="8" name="Rectangle 8"/>
          <p:cNvSpPr>
            <a:spLocks noGrp="1" noChangeArrowheads="1"/>
          </p:cNvSpPr>
          <p:nvPr>
            <p:ph type="ftr" sz="quarter" idx="11"/>
          </p:nvPr>
        </p:nvSpPr>
        <p:spPr>
          <a:xfrm>
            <a:off x="2843214" y="6308725"/>
            <a:ext cx="4033837" cy="457200"/>
          </a:xfrm>
        </p:spPr>
        <p:txBody>
          <a:bodyPr/>
          <a:lstStyle>
            <a:lvl1pPr>
              <a:defRPr/>
            </a:lvl1pPr>
          </a:lstStyle>
          <a:p>
            <a:pPr>
              <a:defRPr/>
            </a:pPr>
            <a:r>
              <a:rPr lang="en-US" altLang="zh-TW"/>
              <a:t>National Cheng Kung University CSIE Computer &amp; Internet Architecture Lab </a:t>
            </a:r>
          </a:p>
        </p:txBody>
      </p:sp>
      <p:sp>
        <p:nvSpPr>
          <p:cNvPr id="9" name="Rectangle 9"/>
          <p:cNvSpPr>
            <a:spLocks noGrp="1" noChangeArrowheads="1"/>
          </p:cNvSpPr>
          <p:nvPr>
            <p:ph type="sldNum" sz="quarter" idx="12"/>
          </p:nvPr>
        </p:nvSpPr>
        <p:spPr/>
        <p:txBody>
          <a:bodyPr/>
          <a:lstStyle>
            <a:lvl1pPr>
              <a:defRPr/>
            </a:lvl1pPr>
          </a:lstStyle>
          <a:p>
            <a:pPr>
              <a:defRPr/>
            </a:pPr>
            <a:fld id="{0BCB51B4-183E-4E10-982A-F8ADEB5677EF}"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C642492-EE79-40F6-99D3-4F021E9C22AE}" type="datetime1">
              <a:rPr lang="zh-TW" altLang="en-US" smtClean="0"/>
              <a:t>2018/1/2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2B5E40B2-F2AD-41DE-B708-423A882E3E68}"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34149" y="549276"/>
            <a:ext cx="1924051" cy="53943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2000" y="549276"/>
            <a:ext cx="5619751" cy="53943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C37EBE28-ED62-4873-9AC6-4FE5350B9595}" type="datetime1">
              <a:rPr lang="zh-TW" altLang="en-US" smtClean="0"/>
              <a:t>2018/1/2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0DC5751B-C4D5-439A-9FDB-E9D5E174AEED}"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6"/>
            <a:ext cx="7696200" cy="5921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2001" y="1412876"/>
            <a:ext cx="37719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6301" y="1412876"/>
            <a:ext cx="37719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19E0BB31-B9B3-4B9B-9B91-1546B443FD92}" type="datetime1">
              <a:rPr lang="zh-TW" altLang="en-US" smtClean="0"/>
              <a:t>2018/1/2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63BC4CF7-5A6C-4E33-AF9B-9B794BC35C5D}"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6"/>
            <a:ext cx="7696200" cy="59213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762000" y="1412876"/>
            <a:ext cx="76962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A134E8B7-DE7C-434C-957D-2AE962B037C6}" type="datetime1">
              <a:rPr lang="zh-TW" altLang="en-US" smtClean="0"/>
              <a:t>2018/1/2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FE206739-5A2B-4FCC-802F-EF5B5483D62B}"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fld id="{D93821BB-8ED8-494E-BE36-EADEE5CE46D0}" type="datetime1">
              <a:rPr lang="zh-TW" altLang="en-US" smtClean="0"/>
              <a:t>2018/1/2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D82417B9-C3C6-45E8-B121-E6A60661C77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E133F7A5-D921-4307-AC71-0F32C57B182D}" type="datetime1">
              <a:rPr lang="zh-TW" altLang="en-US" smtClean="0"/>
              <a:t>2018/1/2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AE4B5D36-B64F-491A-913F-77E371D2C53B}"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2001" y="1412876"/>
            <a:ext cx="37719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6301" y="1412876"/>
            <a:ext cx="37719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6ACFBBB9-3F57-4C5C-A141-24853308D6E4}" type="datetime1">
              <a:rPr lang="zh-TW" altLang="en-US" smtClean="0"/>
              <a:t>2018/1/2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EACF3CAA-E36D-414D-8A16-B907A847104A}"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A5AE8E29-0FAA-4A84-A867-9DDF23519EBB}" type="datetime1">
              <a:rPr lang="zh-TW" altLang="en-US" smtClean="0"/>
              <a:t>2018/1/2</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9" name="Rectangle 6"/>
          <p:cNvSpPr>
            <a:spLocks noGrp="1" noChangeArrowheads="1"/>
          </p:cNvSpPr>
          <p:nvPr>
            <p:ph type="sldNum" sz="quarter" idx="12"/>
          </p:nvPr>
        </p:nvSpPr>
        <p:spPr>
          <a:ln/>
        </p:spPr>
        <p:txBody>
          <a:bodyPr/>
          <a:lstStyle>
            <a:lvl1pPr>
              <a:defRPr/>
            </a:lvl1pPr>
          </a:lstStyle>
          <a:p>
            <a:pPr>
              <a:defRPr/>
            </a:pPr>
            <a:fld id="{73CD90CF-0DEC-452B-AC18-876881A061F4}"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0C4C9F8F-E5DD-44A0-AE53-8028C9648465}" type="datetime1">
              <a:rPr lang="zh-TW" altLang="en-US" smtClean="0"/>
              <a:t>2018/1/2</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5" name="Rectangle 6"/>
          <p:cNvSpPr>
            <a:spLocks noGrp="1" noChangeArrowheads="1"/>
          </p:cNvSpPr>
          <p:nvPr>
            <p:ph type="sldNum" sz="quarter" idx="12"/>
          </p:nvPr>
        </p:nvSpPr>
        <p:spPr>
          <a:ln/>
        </p:spPr>
        <p:txBody>
          <a:bodyPr/>
          <a:lstStyle>
            <a:lvl1pPr>
              <a:defRPr/>
            </a:lvl1pPr>
          </a:lstStyle>
          <a:p>
            <a:pPr>
              <a:defRPr/>
            </a:pPr>
            <a:fld id="{07D557EE-1DC8-4293-B19C-2AA58BACF488}"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8547B45-F4A3-4B7A-B411-23D3909100BB}" type="datetime1">
              <a:rPr lang="zh-TW" altLang="en-US" smtClean="0"/>
              <a:t>2018/1/2</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4" name="Rectangle 6"/>
          <p:cNvSpPr>
            <a:spLocks noGrp="1" noChangeArrowheads="1"/>
          </p:cNvSpPr>
          <p:nvPr>
            <p:ph type="sldNum" sz="quarter" idx="12"/>
          </p:nvPr>
        </p:nvSpPr>
        <p:spPr>
          <a:ln/>
        </p:spPr>
        <p:txBody>
          <a:bodyPr/>
          <a:lstStyle>
            <a:lvl1pPr>
              <a:defRPr/>
            </a:lvl1pPr>
          </a:lstStyle>
          <a:p>
            <a:pPr>
              <a:defRPr/>
            </a:pPr>
            <a:fld id="{F61CF7CB-F6C0-4775-8B17-98D96A821756}"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724C103A-7B23-4101-8625-5AA411B56A56}" type="datetime1">
              <a:rPr lang="zh-TW" altLang="en-US" smtClean="0"/>
              <a:t>2018/1/2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A047FF8E-2AC2-477B-9E3E-1CB902FB37BC}"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4228E8D5-71F9-4EFF-BFF0-D3F5F7879285}" type="datetime1">
              <a:rPr lang="zh-TW" altLang="en-US" smtClean="0"/>
              <a:t>2018/1/2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2B44DF27-ED14-460D-8324-C1EC5161D69B}"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49276"/>
            <a:ext cx="7696200" cy="592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dirty="0" smtClean="0"/>
              <a:t>按一下以編輯母片標題樣式</a:t>
            </a:r>
          </a:p>
        </p:txBody>
      </p:sp>
      <p:sp>
        <p:nvSpPr>
          <p:cNvPr id="1027" name="Rectangle 3"/>
          <p:cNvSpPr>
            <a:spLocks noGrp="1" noChangeArrowheads="1"/>
          </p:cNvSpPr>
          <p:nvPr>
            <p:ph type="body" idx="1"/>
          </p:nvPr>
        </p:nvSpPr>
        <p:spPr bwMode="auto">
          <a:xfrm>
            <a:off x="762000" y="1412876"/>
            <a:ext cx="76962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99332" name="Rectangle 4"/>
          <p:cNvSpPr>
            <a:spLocks noGrp="1" noChangeArrowheads="1"/>
          </p:cNvSpPr>
          <p:nvPr>
            <p:ph type="dt" sz="half" idx="2"/>
          </p:nvPr>
        </p:nvSpPr>
        <p:spPr bwMode="auto">
          <a:xfrm>
            <a:off x="762000" y="630872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fld id="{655F67B6-7072-453E-B5EA-18AA5A4F196E}" type="datetime1">
              <a:rPr lang="zh-TW" altLang="en-US" smtClean="0"/>
              <a:t>2018/1/2</a:t>
            </a:fld>
            <a:endParaRPr lang="en-US" altLang="zh-TW"/>
          </a:p>
        </p:txBody>
      </p:sp>
      <p:sp>
        <p:nvSpPr>
          <p:cNvPr id="99333" name="Rectangle 5"/>
          <p:cNvSpPr>
            <a:spLocks noGrp="1" noChangeArrowheads="1"/>
          </p:cNvSpPr>
          <p:nvPr>
            <p:ph type="ftr" sz="quarter" idx="3"/>
          </p:nvPr>
        </p:nvSpPr>
        <p:spPr bwMode="auto">
          <a:xfrm>
            <a:off x="2843214" y="6284913"/>
            <a:ext cx="39608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r>
              <a:rPr lang="en-US" altLang="zh-TW"/>
              <a:t>National Cheng Kung University CSIE Computer &amp; Internet Architecture Lab </a:t>
            </a:r>
          </a:p>
        </p:txBody>
      </p:sp>
      <p:sp>
        <p:nvSpPr>
          <p:cNvPr id="99334" name="Rectangle 6"/>
          <p:cNvSpPr>
            <a:spLocks noGrp="1" noChangeArrowheads="1"/>
          </p:cNvSpPr>
          <p:nvPr>
            <p:ph type="sldNum" sz="quarter" idx="4"/>
          </p:nvPr>
        </p:nvSpPr>
        <p:spPr bwMode="auto">
          <a:xfrm>
            <a:off x="6858000" y="6308725"/>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fld id="{33782ACD-CE97-4268-B79B-28FB090A210E}" type="slidenum">
              <a:rPr lang="en-US" altLang="zh-TW"/>
              <a:pPr>
                <a:defRPr/>
              </a:pPr>
              <a:t>‹#›</a:t>
            </a:fld>
            <a:endParaRPr lang="en-US" altLang="zh-TW"/>
          </a:p>
        </p:txBody>
      </p:sp>
      <p:grpSp>
        <p:nvGrpSpPr>
          <p:cNvPr id="1031" name="Group 10"/>
          <p:cNvGrpSpPr>
            <a:grpSpLocks/>
          </p:cNvGrpSpPr>
          <p:nvPr/>
        </p:nvGrpSpPr>
        <p:grpSpPr bwMode="auto">
          <a:xfrm>
            <a:off x="168275" y="212725"/>
            <a:ext cx="8823325" cy="6096000"/>
            <a:chOff x="106" y="28"/>
            <a:chExt cx="5558" cy="3840"/>
          </a:xfrm>
        </p:grpSpPr>
        <p:sp>
          <p:nvSpPr>
            <p:cNvPr id="99336" name="AutoShape 8"/>
            <p:cNvSpPr>
              <a:spLocks noChangeArrowheads="1"/>
            </p:cNvSpPr>
            <p:nvPr/>
          </p:nvSpPr>
          <p:spPr bwMode="auto">
            <a:xfrm>
              <a:off x="106" y="28"/>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99337" name="Line 9"/>
            <p:cNvSpPr>
              <a:spLocks noChangeShapeType="1"/>
            </p:cNvSpPr>
            <p:nvPr/>
          </p:nvSpPr>
          <p:spPr bwMode="auto">
            <a:xfrm>
              <a:off x="480" y="709"/>
              <a:ext cx="4848" cy="0"/>
            </a:xfrm>
            <a:prstGeom prst="line">
              <a:avLst/>
            </a:prstGeom>
            <a:noFill/>
            <a:ln w="38100">
              <a:solidFill>
                <a:schemeClr val="folHlink"/>
              </a:solidFill>
              <a:round/>
              <a:headEnd/>
              <a:tailEnd/>
            </a:ln>
            <a:effectLst/>
          </p:spPr>
          <p:txBody>
            <a:bodyPr/>
            <a:lstStyle/>
            <a:p>
              <a:pPr>
                <a:defRPr/>
              </a:pPr>
              <a:endParaRPr lang="zh-TW" altLang="en-US">
                <a:ea typeface="新細明體" pitchFamily="18" charset="-120"/>
              </a:endParaRPr>
            </a:p>
          </p:txBody>
        </p:sp>
      </p:grpSp>
    </p:spTree>
  </p:cSld>
  <p:clrMap bg1="lt1" tx1="dk1" bg2="lt2" tx2="dk2" accent1="accent1" accent2="accent2" accent3="accent3" accent4="accent4" accent5="accent5" accent6="accent6" hlink="hlink" folHlink="folHlink"/>
  <p:sldLayoutIdLst>
    <p:sldLayoutId id="2147484124"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Lst>
  <p:timing>
    <p:tnLst>
      <p:par>
        <p:cTn id="1" dur="indefinite" restart="never" nodeType="tmRoot"/>
      </p:par>
    </p:tnLst>
  </p:timing>
  <p:hf hdr="0" dt="0"/>
  <p:txStyles>
    <p:titleStyle>
      <a:lvl1pPr algn="l" rtl="0" eaLnBrk="0" fontAlgn="base" hangingPunct="0">
        <a:spcBef>
          <a:spcPct val="0"/>
        </a:spcBef>
        <a:spcAft>
          <a:spcPct val="0"/>
        </a:spcAft>
        <a:defRPr kumimoji="1" sz="3300">
          <a:solidFill>
            <a:schemeClr val="tx2"/>
          </a:solidFill>
          <a:latin typeface="+mj-lt"/>
          <a:ea typeface="+mj-ea"/>
          <a:cs typeface="+mj-cs"/>
        </a:defRPr>
      </a:lvl1pPr>
      <a:lvl2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2pPr>
      <a:lvl3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3pPr>
      <a:lvl4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4pPr>
      <a:lvl5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5pPr>
      <a:lvl6pPr marL="457200" algn="l" rtl="0" fontAlgn="base">
        <a:spcBef>
          <a:spcPct val="0"/>
        </a:spcBef>
        <a:spcAft>
          <a:spcPct val="0"/>
        </a:spcAft>
        <a:defRPr kumimoji="1" sz="33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33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33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33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24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lr>
          <a:schemeClr val="accent1"/>
        </a:buClr>
        <a:buSzPct val="150000"/>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18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16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14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8120" y="872716"/>
            <a:ext cx="8785225" cy="1944687"/>
          </a:xfrm>
        </p:spPr>
        <p:txBody>
          <a:bodyPr/>
          <a:lstStyle/>
          <a:p>
            <a:r>
              <a:rPr lang="en-US" altLang="zh-TW" sz="2800" dirty="0" smtClean="0"/>
              <a:t>Role-based Campus Network Slicing</a:t>
            </a:r>
            <a:endParaRPr lang="zh-TW" altLang="zh-TW" sz="2800" b="1" i="0" dirty="0" smtClean="0">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type="subTitle" idx="1"/>
          </p:nvPr>
        </p:nvSpPr>
        <p:spPr>
          <a:xfrm>
            <a:off x="1380332" y="3348037"/>
            <a:ext cx="6400800" cy="2323852"/>
          </a:xfrm>
        </p:spPr>
        <p:txBody>
          <a:bodyPr/>
          <a:lstStyle/>
          <a:p>
            <a:pPr eaLnBrk="1" hangingPunct="1">
              <a:lnSpc>
                <a:spcPct val="90000"/>
              </a:lnSpc>
            </a:pPr>
            <a:r>
              <a:rPr lang="en-US" altLang="zh-TW" sz="2500" dirty="0">
                <a:latin typeface="標楷體" pitchFamily="65" charset="-120"/>
                <a:ea typeface="標楷體" pitchFamily="65" charset="-120"/>
              </a:rPr>
              <a:t>Presenter</a:t>
            </a:r>
            <a:r>
              <a:rPr lang="zh-TW" altLang="en-US" sz="2500" dirty="0">
                <a:latin typeface="標楷體" pitchFamily="65" charset="-120"/>
                <a:ea typeface="標楷體" pitchFamily="65" charset="-120"/>
              </a:rPr>
              <a:t>：</a:t>
            </a:r>
            <a:r>
              <a:rPr lang="en-US" altLang="zh-TW" sz="2500" dirty="0">
                <a:latin typeface="標楷體" pitchFamily="65" charset="-120"/>
                <a:ea typeface="標楷體" pitchFamily="65" charset="-120"/>
              </a:rPr>
              <a:t>Hung-Yen </a:t>
            </a:r>
            <a:r>
              <a:rPr lang="en-US" altLang="zh-TW" sz="2500" dirty="0" smtClean="0">
                <a:latin typeface="標楷體" pitchFamily="65" charset="-120"/>
                <a:ea typeface="標楷體" pitchFamily="65" charset="-120"/>
              </a:rPr>
              <a:t>Wang</a:t>
            </a:r>
            <a:endParaRPr lang="zh-TW" altLang="en-US" sz="2500" dirty="0" smtClean="0">
              <a:latin typeface="標楷體" pitchFamily="65" charset="-120"/>
              <a:ea typeface="標楷體" pitchFamily="65" charset="-120"/>
            </a:endParaRPr>
          </a:p>
          <a:p>
            <a:pPr eaLnBrk="1" hangingPunct="1">
              <a:lnSpc>
                <a:spcPct val="90000"/>
              </a:lnSpc>
            </a:pPr>
            <a:r>
              <a:rPr lang="en-US" altLang="zh-TW" sz="2500" dirty="0">
                <a:latin typeface="標楷體" pitchFamily="65" charset="-120"/>
                <a:ea typeface="標楷體" pitchFamily="65" charset="-120"/>
              </a:rPr>
              <a:t>Authors</a:t>
            </a:r>
            <a:r>
              <a:rPr lang="zh-TW" altLang="en-US" sz="2500" dirty="0" smtClean="0">
                <a:latin typeface="標楷體" pitchFamily="65" charset="-120"/>
                <a:ea typeface="標楷體" pitchFamily="65" charset="-120"/>
              </a:rPr>
              <a:t>：</a:t>
            </a:r>
            <a:r>
              <a:rPr lang="en-US" altLang="zh-TW" sz="2500" dirty="0" err="1" smtClean="0">
                <a:latin typeface="標楷體" pitchFamily="65" charset="-120"/>
                <a:ea typeface="標楷體" pitchFamily="65" charset="-120"/>
              </a:rPr>
              <a:t>Chien-Hsin</a:t>
            </a:r>
            <a:r>
              <a:rPr lang="en-US" altLang="zh-TW" sz="2500" dirty="0" smtClean="0">
                <a:latin typeface="標楷體" pitchFamily="65" charset="-120"/>
                <a:ea typeface="標楷體" pitchFamily="65" charset="-120"/>
              </a:rPr>
              <a:t> </a:t>
            </a:r>
            <a:r>
              <a:rPr lang="en-US" altLang="zh-TW" sz="2500" dirty="0" err="1" smtClean="0">
                <a:latin typeface="標楷體" pitchFamily="65" charset="-120"/>
                <a:ea typeface="標楷體" pitchFamily="65" charset="-120"/>
              </a:rPr>
              <a:t>Chen,Chien</a:t>
            </a:r>
            <a:r>
              <a:rPr lang="en-US" altLang="zh-TW" sz="2500" dirty="0" smtClean="0">
                <a:latin typeface="標楷體" pitchFamily="65" charset="-120"/>
                <a:ea typeface="標楷體" pitchFamily="65" charset="-120"/>
              </a:rPr>
              <a:t> </a:t>
            </a:r>
            <a:r>
              <a:rPr lang="en-US" altLang="zh-TW" sz="2500" dirty="0" err="1" smtClean="0">
                <a:latin typeface="標楷體" pitchFamily="65" charset="-120"/>
                <a:ea typeface="標楷體" pitchFamily="65" charset="-120"/>
              </a:rPr>
              <a:t>Chen,Ssu-Hsuan</a:t>
            </a:r>
            <a:r>
              <a:rPr lang="en-US" altLang="zh-TW" sz="2500" dirty="0" smtClean="0">
                <a:latin typeface="標楷體" pitchFamily="65" charset="-120"/>
                <a:ea typeface="標楷體" pitchFamily="65" charset="-120"/>
              </a:rPr>
              <a:t> </a:t>
            </a:r>
            <a:r>
              <a:rPr lang="en-US" altLang="zh-TW" sz="2500" dirty="0" err="1" smtClean="0">
                <a:latin typeface="標楷體" pitchFamily="65" charset="-120"/>
                <a:ea typeface="標楷體" pitchFamily="65" charset="-120"/>
              </a:rPr>
              <a:t>Lu,Chien</a:t>
            </a:r>
            <a:r>
              <a:rPr lang="en-US" altLang="zh-TW" sz="2500" dirty="0" smtClean="0">
                <a:latin typeface="標楷體" pitchFamily="65" charset="-120"/>
                <a:ea typeface="標楷體" pitchFamily="65" charset="-120"/>
              </a:rPr>
              <a:t>-Chao Tseng</a:t>
            </a:r>
            <a:endParaRPr lang="en-US" altLang="zh-TW" sz="2500" dirty="0">
              <a:latin typeface="標楷體" pitchFamily="65" charset="-120"/>
              <a:ea typeface="標楷體" pitchFamily="65" charset="-120"/>
            </a:endParaRPr>
          </a:p>
          <a:p>
            <a:pPr fontAlgn="ctr"/>
            <a:r>
              <a:rPr lang="en-US" altLang="zh-TW" sz="2500" dirty="0" smtClean="0">
                <a:latin typeface="標楷體" pitchFamily="65" charset="-120"/>
                <a:ea typeface="標楷體" pitchFamily="65" charset="-120"/>
              </a:rPr>
              <a:t>Published in</a:t>
            </a:r>
            <a:r>
              <a:rPr lang="zh-TW" altLang="en-US" sz="2500" dirty="0" smtClean="0">
                <a:latin typeface="標楷體" pitchFamily="65" charset="-120"/>
                <a:ea typeface="標楷體" pitchFamily="65" charset="-120"/>
              </a:rPr>
              <a:t>：</a:t>
            </a:r>
            <a:r>
              <a:rPr lang="en-US" altLang="zh-TW" sz="2500" dirty="0">
                <a:latin typeface="標楷體" pitchFamily="65" charset="-120"/>
                <a:ea typeface="標楷體" pitchFamily="65" charset="-120"/>
              </a:rPr>
              <a:t>2016 International Conference on </a:t>
            </a:r>
            <a:r>
              <a:rPr lang="en-US" altLang="zh-TW" sz="2500" dirty="0" smtClean="0">
                <a:latin typeface="標楷體" pitchFamily="65" charset="-120"/>
                <a:ea typeface="標楷體" pitchFamily="65" charset="-120"/>
              </a:rPr>
              <a:t>Network Protocols</a:t>
            </a:r>
            <a:endParaRPr lang="en-US" altLang="zh-TW" sz="2500" dirty="0">
              <a:latin typeface="標楷體" pitchFamily="65" charset="-120"/>
              <a:ea typeface="標楷體" pitchFamily="65" charset="-120"/>
            </a:endParaRPr>
          </a:p>
          <a:p>
            <a:pPr eaLnBrk="1" hangingPunct="1">
              <a:lnSpc>
                <a:spcPct val="90000"/>
              </a:lnSpc>
            </a:pPr>
            <a:endParaRPr kumimoji="0" lang="en-US" altLang="zh-TW" sz="400" dirty="0" smtClean="0">
              <a:latin typeface="標楷體" pitchFamily="65" charset="-120"/>
              <a:ea typeface="標楷體" pitchFamily="65" charset="-120"/>
            </a:endParaRPr>
          </a:p>
        </p:txBody>
      </p:sp>
      <p:sp>
        <p:nvSpPr>
          <p:cNvPr id="3076" name="Rectangle 4"/>
          <p:cNvSpPr>
            <a:spLocks noChangeArrowheads="1"/>
          </p:cNvSpPr>
          <p:nvPr/>
        </p:nvSpPr>
        <p:spPr bwMode="auto">
          <a:xfrm>
            <a:off x="900113" y="1403350"/>
            <a:ext cx="7559675" cy="1295400"/>
          </a:xfrm>
          <a:prstGeom prst="rect">
            <a:avLst/>
          </a:prstGeom>
          <a:noFill/>
          <a:ln w="9525">
            <a:noFill/>
            <a:miter lim="800000"/>
            <a:headEnd/>
            <a:tailEnd/>
          </a:ln>
        </p:spPr>
        <p:txBody>
          <a:bodyPr anchor="b"/>
          <a:lstStyle/>
          <a:p>
            <a:pPr algn="ctr"/>
            <a:endParaRPr lang="zh-TW" altLang="en-US" sz="2800" b="1">
              <a:solidFill>
                <a:schemeClr val="tx2"/>
              </a:solidFill>
              <a:latin typeface="Arial Black" pitchFamily="34" charset="0"/>
              <a:ea typeface="標楷體" pitchFamily="65" charset="-120"/>
            </a:endParaRPr>
          </a:p>
        </p:txBody>
      </p:sp>
      <p:sp>
        <p:nvSpPr>
          <p:cNvPr id="3077" name="Rectangle 5"/>
          <p:cNvSpPr>
            <a:spLocks noChangeArrowheads="1"/>
          </p:cNvSpPr>
          <p:nvPr/>
        </p:nvSpPr>
        <p:spPr bwMode="auto">
          <a:xfrm>
            <a:off x="1600202" y="6014751"/>
            <a:ext cx="5961063" cy="584775"/>
          </a:xfrm>
          <a:prstGeom prst="rect">
            <a:avLst/>
          </a:prstGeom>
          <a:noFill/>
          <a:ln w="9525" algn="ctr">
            <a:noFill/>
            <a:miter lim="800000"/>
            <a:headEnd/>
            <a:tailEnd/>
          </a:ln>
        </p:spPr>
        <p:txBody>
          <a:bodyPr anchor="ctr">
            <a:spAutoFit/>
          </a:bodyPr>
          <a:lstStyle/>
          <a:p>
            <a:pPr algn="ctr" eaLnBrk="0" hangingPunct="0"/>
            <a:r>
              <a:rPr lang="en-US" altLang="zh-TW" sz="1600"/>
              <a:t>Department of Computer Science and Information Engineering </a:t>
            </a:r>
          </a:p>
          <a:p>
            <a:pPr algn="ctr" eaLnBrk="0" hangingPunct="0"/>
            <a:r>
              <a:rPr lang="en-US" altLang="zh-TW" sz="1600"/>
              <a:t>National Cheng Kung University, Taiwan R.O.C.</a:t>
            </a:r>
          </a:p>
        </p:txBody>
      </p:sp>
    </p:spTree>
  </p:cSld>
  <p:clrMapOvr>
    <a:masterClrMapping/>
  </p:clrMapOvr>
  <p:transition advTm="238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Intra Slice Communication</a:t>
            </a:r>
            <a:endParaRPr lang="zh-TW" altLang="en-US" b="1" dirty="0">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10</a:t>
            </a:fld>
            <a:endParaRPr lang="en-US" altLang="zh-TW"/>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37" y="1222722"/>
            <a:ext cx="4540583" cy="5519391"/>
          </a:xfr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620" y="1644115"/>
            <a:ext cx="4282052" cy="3333057"/>
          </a:xfrm>
          <a:prstGeom prst="rect">
            <a:avLst/>
          </a:prstGeom>
        </p:spPr>
      </p:pic>
    </p:spTree>
    <p:extLst>
      <p:ext uri="{BB962C8B-B14F-4D97-AF65-F5344CB8AC3E}">
        <p14:creationId xmlns:p14="http://schemas.microsoft.com/office/powerpoint/2010/main" val="2242268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Internet Access</a:t>
            </a:r>
            <a:endParaRPr lang="zh-TW" altLang="en-US" b="1" dirty="0">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11</a:t>
            </a:fld>
            <a:endParaRPr lang="en-US" altLang="zh-TW"/>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524" y="1141414"/>
            <a:ext cx="4710420" cy="5330954"/>
          </a:xfr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634" y="2200281"/>
            <a:ext cx="4132177" cy="1004148"/>
          </a:xfrm>
          <a:prstGeom prst="rect">
            <a:avLst/>
          </a:prstGeom>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7944" y="3223989"/>
            <a:ext cx="4123557" cy="978348"/>
          </a:xfrm>
          <a:prstGeom prst="rect">
            <a:avLst/>
          </a:prstGeom>
        </p:spPr>
      </p:pic>
    </p:spTree>
    <p:extLst>
      <p:ext uri="{BB962C8B-B14F-4D97-AF65-F5344CB8AC3E}">
        <p14:creationId xmlns:p14="http://schemas.microsoft.com/office/powerpoint/2010/main" val="708805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smtClean="0">
                <a:latin typeface="Times New Roman" panose="02020603050405020304" pitchFamily="18" charset="0"/>
                <a:cs typeface="Times New Roman" panose="02020603050405020304" pitchFamily="18" charset="0"/>
              </a:rPr>
              <a:t>MAC-based Slicing</a:t>
            </a:r>
          </a:p>
        </p:txBody>
      </p:sp>
      <p:sp>
        <p:nvSpPr>
          <p:cNvPr id="4099" name="Rectangle 3"/>
          <p:cNvSpPr>
            <a:spLocks noGrp="1" noChangeArrowheads="1"/>
          </p:cNvSpPr>
          <p:nvPr>
            <p:ph type="body" idx="1"/>
          </p:nvPr>
        </p:nvSpPr>
        <p:spPr>
          <a:xfrm>
            <a:off x="539751" y="1304925"/>
            <a:ext cx="7993063" cy="4824413"/>
          </a:xfrm>
        </p:spPr>
        <p:txBody>
          <a:bodyPr/>
          <a:lstStyle/>
          <a:p>
            <a:pPr eaLnBrk="1" hangingPunct="1"/>
            <a:r>
              <a:rPr lang="en-US" altLang="zh-TW" dirty="0" smtClean="0"/>
              <a:t>One </a:t>
            </a:r>
            <a:r>
              <a:rPr lang="en-US" altLang="zh-TW" dirty="0"/>
              <a:t>simple way to implement role-based campus network slicing is mapping a group of devices’ MAC addresses to form a slice. For each device, the authentication controller will insert a MAC and slice ID mapping into the </a:t>
            </a:r>
            <a:r>
              <a:rPr lang="en-US" altLang="zh-TW" dirty="0" err="1"/>
              <a:t>flowspace</a:t>
            </a:r>
            <a:r>
              <a:rPr lang="en-US" altLang="zh-TW" dirty="0"/>
              <a:t> table in </a:t>
            </a:r>
            <a:r>
              <a:rPr lang="en-US" altLang="zh-TW" dirty="0" err="1"/>
              <a:t>FlowVisor</a:t>
            </a:r>
            <a:r>
              <a:rPr lang="en-US" altLang="zh-TW" dirty="0"/>
              <a:t>. </a:t>
            </a:r>
            <a:endParaRPr lang="en-US" altLang="zh-TW" dirty="0" smtClean="0"/>
          </a:p>
          <a:p>
            <a:pPr eaLnBrk="1" hangingPunct="1"/>
            <a:endParaRPr lang="en-US" altLang="zh-TW" dirty="0"/>
          </a:p>
          <a:p>
            <a:pPr eaLnBrk="1" hangingPunct="1"/>
            <a:r>
              <a:rPr lang="en-US" altLang="zh-TW" dirty="0" smtClean="0"/>
              <a:t>Therefore</a:t>
            </a:r>
            <a:r>
              <a:rPr lang="en-US" altLang="zh-TW" dirty="0"/>
              <a:t>, to establish a new SDN flow, the first Packet-In message after the device has been authenticated should try to match the device’s MAC address in the </a:t>
            </a:r>
            <a:r>
              <a:rPr lang="en-US" altLang="zh-TW" dirty="0" err="1"/>
              <a:t>flowspace</a:t>
            </a:r>
            <a:r>
              <a:rPr lang="en-US" altLang="zh-TW" dirty="0"/>
              <a:t> table of </a:t>
            </a:r>
            <a:r>
              <a:rPr lang="en-US" altLang="zh-TW" dirty="0" err="1"/>
              <a:t>FlowVisor</a:t>
            </a:r>
            <a:r>
              <a:rPr lang="en-US" altLang="zh-TW" dirty="0"/>
              <a:t> to decide which user controller the device should be sent to. </a:t>
            </a:r>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12</a:t>
            </a:fld>
            <a:endParaRPr lang="en-US" altLang="zh-TW" smtClean="0">
              <a:ea typeface="新細明體" charset="-120"/>
            </a:endParaRPr>
          </a:p>
        </p:txBody>
      </p:sp>
      <p:sp>
        <p:nvSpPr>
          <p:cNvPr id="4101" name="頁尾版面配置區 6"/>
          <p:cNvSpPr>
            <a:spLocks noGrp="1"/>
          </p:cNvSpPr>
          <p:nvPr>
            <p:ph type="ftr" sz="quarter" idx="11"/>
          </p:nvPr>
        </p:nvSpPr>
        <p:spPr>
          <a:noFill/>
        </p:spPr>
        <p:txBody>
          <a:bodyPr/>
          <a:lstStyle/>
          <a:p>
            <a:r>
              <a:rPr lang="en-US" altLang="zh-TW" smtClean="0">
                <a:ea typeface="新細明體" charset="-120"/>
              </a:rPr>
              <a:t>National Cheng Kung University CSIE Computer &amp; Internet Architecture Lab </a:t>
            </a:r>
          </a:p>
        </p:txBody>
      </p:sp>
    </p:spTree>
    <p:extLst>
      <p:ext uri="{BB962C8B-B14F-4D97-AF65-F5344CB8AC3E}">
        <p14:creationId xmlns:p14="http://schemas.microsoft.com/office/powerpoint/2010/main" val="1584085333"/>
      </p:ext>
    </p:extLst>
  </p:cSld>
  <p:clrMapOvr>
    <a:masterClrMapping/>
  </p:clrMapOvr>
  <p:transition advTm="466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smtClean="0">
                <a:latin typeface="Times New Roman" panose="02020603050405020304" pitchFamily="18" charset="0"/>
                <a:cs typeface="Times New Roman" panose="02020603050405020304" pitchFamily="18" charset="0"/>
              </a:rPr>
              <a:t>VLAN-based Slicing</a:t>
            </a:r>
          </a:p>
        </p:txBody>
      </p:sp>
      <p:sp>
        <p:nvSpPr>
          <p:cNvPr id="4099" name="Rectangle 3"/>
          <p:cNvSpPr>
            <a:spLocks noGrp="1" noChangeArrowheads="1"/>
          </p:cNvSpPr>
          <p:nvPr>
            <p:ph type="body" idx="1"/>
          </p:nvPr>
        </p:nvSpPr>
        <p:spPr>
          <a:xfrm>
            <a:off x="539751" y="1304925"/>
            <a:ext cx="7993063" cy="4824413"/>
          </a:xfrm>
        </p:spPr>
        <p:txBody>
          <a:bodyPr/>
          <a:lstStyle/>
          <a:p>
            <a:pPr eaLnBrk="1" hangingPunct="1"/>
            <a:r>
              <a:rPr lang="en-US" altLang="zh-TW" dirty="0"/>
              <a:t>T</a:t>
            </a:r>
            <a:r>
              <a:rPr lang="en-US" altLang="zh-TW" dirty="0" smtClean="0"/>
              <a:t>he </a:t>
            </a:r>
            <a:r>
              <a:rPr lang="en-US" altLang="zh-TW" dirty="0"/>
              <a:t>authentication controller maintains the mapping between MAC addresses of devices and types of users, the authentication controller installs rules into </a:t>
            </a:r>
            <a:r>
              <a:rPr lang="en-US" altLang="zh-TW" dirty="0" err="1"/>
              <a:t>OpenFlow</a:t>
            </a:r>
            <a:r>
              <a:rPr lang="en-US" altLang="zh-TW" dirty="0"/>
              <a:t> switches to add the VLAN tags associated to packets</a:t>
            </a:r>
            <a:r>
              <a:rPr lang="en-US" altLang="zh-TW" dirty="0" smtClean="0"/>
              <a:t>.</a:t>
            </a:r>
            <a:endParaRPr lang="en-US" altLang="zh-TW" dirty="0"/>
          </a:p>
          <a:p>
            <a:pPr eaLnBrk="1" hangingPunct="1"/>
            <a:r>
              <a:rPr lang="en-US" altLang="zh-TW" dirty="0"/>
              <a:t>Instead of inserting </a:t>
            </a:r>
            <a:r>
              <a:rPr lang="en-US" altLang="zh-TW" dirty="0" err="1"/>
              <a:t>flowspace</a:t>
            </a:r>
            <a:r>
              <a:rPr lang="en-US" altLang="zh-TW" dirty="0"/>
              <a:t> entries in the </a:t>
            </a:r>
            <a:r>
              <a:rPr lang="en-US" altLang="zh-TW" dirty="0" err="1"/>
              <a:t>flowspace</a:t>
            </a:r>
            <a:r>
              <a:rPr lang="en-US" altLang="zh-TW" dirty="0"/>
              <a:t> table of </a:t>
            </a:r>
            <a:r>
              <a:rPr lang="en-US" altLang="zh-TW" dirty="0" err="1"/>
              <a:t>FlowVisor</a:t>
            </a:r>
            <a:r>
              <a:rPr lang="en-US" altLang="zh-TW" dirty="0"/>
              <a:t> like MAC-based slicing, the authentication controller installs the authentication rules into switches during the authentication process</a:t>
            </a:r>
            <a:r>
              <a:rPr lang="en-US" altLang="zh-TW" dirty="0" smtClean="0"/>
              <a:t>.</a:t>
            </a:r>
          </a:p>
          <a:p>
            <a:pPr eaLnBrk="1" hangingPunct="1"/>
            <a:r>
              <a:rPr lang="en-US" altLang="zh-TW" dirty="0" smtClean="0"/>
              <a:t> </a:t>
            </a:r>
            <a:r>
              <a:rPr lang="en-US" altLang="zh-TW" dirty="0"/>
              <a:t>In this way, the </a:t>
            </a:r>
            <a:r>
              <a:rPr lang="en-US" altLang="zh-TW" dirty="0" err="1"/>
              <a:t>flowspace</a:t>
            </a:r>
            <a:r>
              <a:rPr lang="en-US" altLang="zh-TW" dirty="0"/>
              <a:t> of each slice is simplified to just one entry. The number of </a:t>
            </a:r>
            <a:r>
              <a:rPr lang="en-US" altLang="zh-TW" dirty="0" err="1"/>
              <a:t>flowspace</a:t>
            </a:r>
            <a:r>
              <a:rPr lang="en-US" altLang="zh-TW" dirty="0"/>
              <a:t> entries can be reduced to the number of roles of users.</a:t>
            </a:r>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13</a:t>
            </a:fld>
            <a:endParaRPr lang="en-US" altLang="zh-TW" smtClean="0">
              <a:ea typeface="新細明體" charset="-120"/>
            </a:endParaRPr>
          </a:p>
        </p:txBody>
      </p:sp>
      <p:sp>
        <p:nvSpPr>
          <p:cNvPr id="4101" name="頁尾版面配置區 6"/>
          <p:cNvSpPr>
            <a:spLocks noGrp="1"/>
          </p:cNvSpPr>
          <p:nvPr>
            <p:ph type="ftr" sz="quarter" idx="11"/>
          </p:nvPr>
        </p:nvSpPr>
        <p:spPr>
          <a:noFill/>
        </p:spPr>
        <p:txBody>
          <a:bodyPr/>
          <a:lstStyle/>
          <a:p>
            <a:r>
              <a:rPr lang="en-US" altLang="zh-TW" smtClean="0">
                <a:ea typeface="新細明體" charset="-120"/>
              </a:rPr>
              <a:t>National Cheng Kung University CSIE Computer &amp; Internet Architecture Lab </a:t>
            </a:r>
          </a:p>
        </p:txBody>
      </p:sp>
    </p:spTree>
    <p:extLst>
      <p:ext uri="{BB962C8B-B14F-4D97-AF65-F5344CB8AC3E}">
        <p14:creationId xmlns:p14="http://schemas.microsoft.com/office/powerpoint/2010/main" val="356622858"/>
      </p:ext>
    </p:extLst>
  </p:cSld>
  <p:clrMapOvr>
    <a:masterClrMapping/>
  </p:clrMapOvr>
  <p:transition advTm="466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smtClean="0">
                <a:latin typeface="Times New Roman" panose="02020603050405020304" pitchFamily="18" charset="0"/>
                <a:cs typeface="Times New Roman" panose="02020603050405020304" pitchFamily="18" charset="0"/>
              </a:rPr>
              <a:t>VLAN-based Slicing</a:t>
            </a:r>
          </a:p>
        </p:txBody>
      </p:sp>
      <p:sp>
        <p:nvSpPr>
          <p:cNvPr id="4099" name="Rectangle 3"/>
          <p:cNvSpPr>
            <a:spLocks noGrp="1" noChangeArrowheads="1"/>
          </p:cNvSpPr>
          <p:nvPr>
            <p:ph type="body" idx="1"/>
          </p:nvPr>
        </p:nvSpPr>
        <p:spPr>
          <a:xfrm>
            <a:off x="539751" y="1304925"/>
            <a:ext cx="7993063" cy="4824413"/>
          </a:xfrm>
        </p:spPr>
        <p:txBody>
          <a:bodyPr/>
          <a:lstStyle/>
          <a:p>
            <a:pPr eaLnBrk="1" hangingPunct="1"/>
            <a:r>
              <a:rPr lang="en-US" altLang="zh-TW" dirty="0" err="1"/>
              <a:t>FlowVisor</a:t>
            </a:r>
            <a:r>
              <a:rPr lang="en-US" altLang="zh-TW" dirty="0"/>
              <a:t> maintains the settings of the slices. If </a:t>
            </a:r>
            <a:r>
              <a:rPr lang="en-US" altLang="zh-TW" dirty="0" err="1"/>
              <a:t>FlowVisor</a:t>
            </a:r>
            <a:r>
              <a:rPr lang="en-US" altLang="zh-TW" dirty="0"/>
              <a:t> receives packets that do not have VLAN tags, it sends the packets to the authentication controller. Otherwise, </a:t>
            </a:r>
            <a:r>
              <a:rPr lang="en-US" altLang="zh-TW" dirty="0" err="1"/>
              <a:t>FlowVisor</a:t>
            </a:r>
            <a:r>
              <a:rPr lang="en-US" altLang="zh-TW" dirty="0"/>
              <a:t> sends the packets to the controller according to their VLAN tags. The authentication controller installs rules to switches to add the VLAN tags to the packets when the packets enter the campus network and remove the VLAN tags when the packets leave the campus network to their destinations. </a:t>
            </a:r>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14</a:t>
            </a:fld>
            <a:endParaRPr lang="en-US" altLang="zh-TW" smtClean="0">
              <a:ea typeface="新細明體" charset="-120"/>
            </a:endParaRPr>
          </a:p>
        </p:txBody>
      </p:sp>
      <p:sp>
        <p:nvSpPr>
          <p:cNvPr id="4101" name="頁尾版面配置區 6"/>
          <p:cNvSpPr>
            <a:spLocks noGrp="1"/>
          </p:cNvSpPr>
          <p:nvPr>
            <p:ph type="ftr" sz="quarter" idx="11"/>
          </p:nvPr>
        </p:nvSpPr>
        <p:spPr>
          <a:noFill/>
        </p:spPr>
        <p:txBody>
          <a:bodyPr/>
          <a:lstStyle/>
          <a:p>
            <a:r>
              <a:rPr lang="en-US" altLang="zh-TW" smtClean="0">
                <a:ea typeface="新細明體" charset="-120"/>
              </a:rPr>
              <a:t>National Cheng Kung University CSIE Computer &amp; Internet Architecture Lab </a:t>
            </a:r>
          </a:p>
        </p:txBody>
      </p:sp>
    </p:spTree>
    <p:extLst>
      <p:ext uri="{BB962C8B-B14F-4D97-AF65-F5344CB8AC3E}">
        <p14:creationId xmlns:p14="http://schemas.microsoft.com/office/powerpoint/2010/main" val="3162253312"/>
      </p:ext>
    </p:extLst>
  </p:cSld>
  <p:clrMapOvr>
    <a:masterClrMapping/>
  </p:clrMapOvr>
  <p:transition advTm="466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smtClean="0">
                <a:latin typeface="Times New Roman" panose="02020603050405020304" pitchFamily="18" charset="0"/>
                <a:cs typeface="Times New Roman" panose="02020603050405020304" pitchFamily="18" charset="0"/>
              </a:rPr>
              <a:t>VLAN-based Slicing</a:t>
            </a:r>
          </a:p>
        </p:txBody>
      </p:sp>
      <p:sp>
        <p:nvSpPr>
          <p:cNvPr id="4099" name="Rectangle 3"/>
          <p:cNvSpPr>
            <a:spLocks noGrp="1" noChangeArrowheads="1"/>
          </p:cNvSpPr>
          <p:nvPr>
            <p:ph type="body" idx="1"/>
          </p:nvPr>
        </p:nvSpPr>
        <p:spPr>
          <a:xfrm>
            <a:off x="539751" y="1304925"/>
            <a:ext cx="7993063" cy="4824413"/>
          </a:xfrm>
        </p:spPr>
        <p:txBody>
          <a:bodyPr/>
          <a:lstStyle/>
          <a:p>
            <a:pPr eaLnBrk="1" hangingPunct="1"/>
            <a:r>
              <a:rPr lang="en-US" altLang="zh-TW" dirty="0"/>
              <a:t>When a user is authenticated, the authentication controller installs rules on two switches. One is the switch (S1) that the user is connected </a:t>
            </a:r>
            <a:r>
              <a:rPr lang="en-US" altLang="zh-TW" dirty="0" smtClean="0"/>
              <a:t>to. The </a:t>
            </a:r>
            <a:r>
              <a:rPr lang="en-US" altLang="zh-TW" dirty="0"/>
              <a:t>other one is the switch that connects to the gateway (S2). The reason for installing rules on S2 is to provide access from Internet to users. </a:t>
            </a:r>
            <a:endParaRPr lang="en-US" altLang="zh-TW" dirty="0" smtClean="0"/>
          </a:p>
          <a:p>
            <a:pPr eaLnBrk="1" hangingPunct="1"/>
            <a:endParaRPr lang="en-US" altLang="zh-TW" dirty="0"/>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15</a:t>
            </a:fld>
            <a:endParaRPr lang="en-US" altLang="zh-TW" smtClean="0">
              <a:ea typeface="新細明體" charset="-120"/>
            </a:endParaRPr>
          </a:p>
        </p:txBody>
      </p:sp>
      <p:sp>
        <p:nvSpPr>
          <p:cNvPr id="4101" name="頁尾版面配置區 6"/>
          <p:cNvSpPr>
            <a:spLocks noGrp="1"/>
          </p:cNvSpPr>
          <p:nvPr>
            <p:ph type="ftr" sz="quarter" idx="11"/>
          </p:nvPr>
        </p:nvSpPr>
        <p:spPr>
          <a:noFill/>
        </p:spPr>
        <p:txBody>
          <a:bodyPr/>
          <a:lstStyle/>
          <a:p>
            <a:r>
              <a:rPr lang="en-US" altLang="zh-TW" dirty="0" smtClean="0">
                <a:ea typeface="新細明體" charset="-120"/>
              </a:rPr>
              <a:t>National Cheng Kung University CSIE Computer &amp; Internet Architecture Lab </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212976"/>
            <a:ext cx="5476190" cy="3171429"/>
          </a:xfrm>
          <a:prstGeom prst="rect">
            <a:avLst/>
          </a:prstGeom>
        </p:spPr>
      </p:pic>
    </p:spTree>
    <p:extLst>
      <p:ext uri="{BB962C8B-B14F-4D97-AF65-F5344CB8AC3E}">
        <p14:creationId xmlns:p14="http://schemas.microsoft.com/office/powerpoint/2010/main" val="2492765152"/>
      </p:ext>
    </p:extLst>
  </p:cSld>
  <p:clrMapOvr>
    <a:masterClrMapping/>
  </p:clrMapOvr>
  <p:transition advTm="466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smtClean="0">
                <a:latin typeface="Times New Roman" panose="02020603050405020304" pitchFamily="18" charset="0"/>
                <a:cs typeface="Times New Roman" panose="02020603050405020304" pitchFamily="18" charset="0"/>
              </a:rPr>
              <a:t>VLAN-based Slicing</a:t>
            </a:r>
          </a:p>
        </p:txBody>
      </p:sp>
      <p:sp>
        <p:nvSpPr>
          <p:cNvPr id="4099" name="Rectangle 3"/>
          <p:cNvSpPr>
            <a:spLocks noGrp="1" noChangeArrowheads="1"/>
          </p:cNvSpPr>
          <p:nvPr>
            <p:ph type="body" idx="1"/>
          </p:nvPr>
        </p:nvSpPr>
        <p:spPr>
          <a:xfrm>
            <a:off x="539751" y="1304925"/>
            <a:ext cx="7993063" cy="4824413"/>
          </a:xfrm>
        </p:spPr>
        <p:txBody>
          <a:bodyPr/>
          <a:lstStyle/>
          <a:p>
            <a:pPr eaLnBrk="1" hangingPunct="1"/>
            <a:r>
              <a:rPr lang="en-US" altLang="zh-TW" dirty="0"/>
              <a:t>Because hosts cannot recognize packets with VLAN tags, </a:t>
            </a:r>
            <a:r>
              <a:rPr lang="en-US" altLang="zh-TW" dirty="0" err="1"/>
              <a:t>FlowVisor</a:t>
            </a:r>
            <a:r>
              <a:rPr lang="en-US" altLang="zh-TW" dirty="0"/>
              <a:t> needs to strip VLAN tags when packets go to external ports. Therefore, the routine where </a:t>
            </a:r>
            <a:r>
              <a:rPr lang="en-US" altLang="zh-TW" dirty="0" err="1"/>
              <a:t>FlowVisor</a:t>
            </a:r>
            <a:r>
              <a:rPr lang="en-US" altLang="zh-TW" dirty="0"/>
              <a:t> handles </a:t>
            </a:r>
            <a:r>
              <a:rPr lang="en-US" altLang="zh-TW" dirty="0" err="1"/>
              <a:t>FlowMod</a:t>
            </a:r>
            <a:r>
              <a:rPr lang="en-US" altLang="zh-TW" dirty="0"/>
              <a:t> messages received from the control plane is </a:t>
            </a:r>
            <a:r>
              <a:rPr lang="en-US" altLang="zh-TW" dirty="0" smtClean="0"/>
              <a:t>modified. </a:t>
            </a:r>
          </a:p>
          <a:p>
            <a:pPr eaLnBrk="1" hangingPunct="1"/>
            <a:endParaRPr lang="en-US" altLang="zh-TW" dirty="0"/>
          </a:p>
          <a:p>
            <a:pPr eaLnBrk="1" hangingPunct="1"/>
            <a:r>
              <a:rPr lang="en-US" altLang="zh-TW" dirty="0" smtClean="0"/>
              <a:t>If the </a:t>
            </a:r>
            <a:r>
              <a:rPr lang="en-US" altLang="zh-TW" dirty="0"/>
              <a:t>action of the </a:t>
            </a:r>
            <a:r>
              <a:rPr lang="en-US" altLang="zh-TW" dirty="0" err="1"/>
              <a:t>FlowMod</a:t>
            </a:r>
            <a:r>
              <a:rPr lang="en-US" altLang="zh-TW" dirty="0"/>
              <a:t> message is unicast, </a:t>
            </a:r>
            <a:r>
              <a:rPr lang="en-US" altLang="zh-TW" dirty="0" err="1"/>
              <a:t>FlowVisor</a:t>
            </a:r>
            <a:r>
              <a:rPr lang="en-US" altLang="zh-TW" dirty="0"/>
              <a:t> checks </a:t>
            </a:r>
            <a:r>
              <a:rPr lang="en-US" altLang="zh-TW" dirty="0" smtClean="0"/>
              <a:t>whether the </a:t>
            </a:r>
            <a:r>
              <a:rPr lang="en-US" altLang="zh-TW" dirty="0"/>
              <a:t>output port is an external port by using network topology which is maintained inside </a:t>
            </a:r>
            <a:r>
              <a:rPr lang="en-US" altLang="zh-TW" dirty="0" err="1"/>
              <a:t>FlowVisor</a:t>
            </a:r>
            <a:r>
              <a:rPr lang="en-US" altLang="zh-TW" dirty="0"/>
              <a:t>. If the output port is an external port, a new action is added to the </a:t>
            </a:r>
            <a:r>
              <a:rPr lang="en-US" altLang="zh-TW" dirty="0" err="1"/>
              <a:t>FlowMod</a:t>
            </a:r>
            <a:r>
              <a:rPr lang="en-US" altLang="zh-TW" dirty="0"/>
              <a:t> message for stripping the VLAN </a:t>
            </a:r>
            <a:r>
              <a:rPr lang="en-US" altLang="zh-TW" dirty="0" smtClean="0"/>
              <a:t>tag. </a:t>
            </a:r>
            <a:endParaRPr lang="en-US" altLang="zh-TW" dirty="0"/>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16</a:t>
            </a:fld>
            <a:endParaRPr lang="en-US" altLang="zh-TW" smtClean="0">
              <a:ea typeface="新細明體" charset="-120"/>
            </a:endParaRPr>
          </a:p>
        </p:txBody>
      </p:sp>
      <p:sp>
        <p:nvSpPr>
          <p:cNvPr id="4101" name="頁尾版面配置區 6"/>
          <p:cNvSpPr>
            <a:spLocks noGrp="1"/>
          </p:cNvSpPr>
          <p:nvPr>
            <p:ph type="ftr" sz="quarter" idx="11"/>
          </p:nvPr>
        </p:nvSpPr>
        <p:spPr>
          <a:noFill/>
        </p:spPr>
        <p:txBody>
          <a:bodyPr/>
          <a:lstStyle/>
          <a:p>
            <a:r>
              <a:rPr lang="en-US" altLang="zh-TW" dirty="0" smtClean="0">
                <a:ea typeface="新細明體" charset="-120"/>
              </a:rPr>
              <a:t>National Cheng Kung University CSIE Computer &amp; Internet Architecture Lab </a:t>
            </a:r>
          </a:p>
        </p:txBody>
      </p:sp>
    </p:spTree>
    <p:extLst>
      <p:ext uri="{BB962C8B-B14F-4D97-AF65-F5344CB8AC3E}">
        <p14:creationId xmlns:p14="http://schemas.microsoft.com/office/powerpoint/2010/main" val="2603493885"/>
      </p:ext>
    </p:extLst>
  </p:cSld>
  <p:clrMapOvr>
    <a:masterClrMapping/>
  </p:clrMapOvr>
  <p:transition advTm="466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smtClean="0">
                <a:latin typeface="Times New Roman" panose="02020603050405020304" pitchFamily="18" charset="0"/>
                <a:cs typeface="Times New Roman" panose="02020603050405020304" pitchFamily="18" charset="0"/>
              </a:rPr>
              <a:t>Simulation Environments</a:t>
            </a:r>
          </a:p>
        </p:txBody>
      </p:sp>
      <p:sp>
        <p:nvSpPr>
          <p:cNvPr id="4099" name="Rectangle 3"/>
          <p:cNvSpPr>
            <a:spLocks noGrp="1" noChangeArrowheads="1"/>
          </p:cNvSpPr>
          <p:nvPr>
            <p:ph type="body" idx="1"/>
          </p:nvPr>
        </p:nvSpPr>
        <p:spPr>
          <a:xfrm>
            <a:off x="539751" y="1304925"/>
            <a:ext cx="7993063" cy="4824413"/>
          </a:xfrm>
        </p:spPr>
        <p:txBody>
          <a:bodyPr/>
          <a:lstStyle/>
          <a:p>
            <a:pPr eaLnBrk="1" hangingPunct="1"/>
            <a:r>
              <a:rPr lang="en-US" altLang="zh-TW" dirty="0" err="1"/>
              <a:t>Mininet</a:t>
            </a:r>
            <a:r>
              <a:rPr lang="en-US" altLang="zh-TW" dirty="0"/>
              <a:t> </a:t>
            </a:r>
            <a:r>
              <a:rPr lang="en-US" altLang="zh-TW" dirty="0" smtClean="0"/>
              <a:t>was </a:t>
            </a:r>
            <a:r>
              <a:rPr lang="en-US" altLang="zh-TW" dirty="0"/>
              <a:t>used to generate network topologies and hosts for the experiments. </a:t>
            </a:r>
            <a:r>
              <a:rPr lang="en-US" altLang="zh-TW" dirty="0" err="1"/>
              <a:t>FlowVisor</a:t>
            </a:r>
            <a:r>
              <a:rPr lang="en-US" altLang="zh-TW" dirty="0"/>
              <a:t>, </a:t>
            </a:r>
            <a:r>
              <a:rPr lang="en-US" altLang="zh-TW" dirty="0" err="1"/>
              <a:t>Mininet</a:t>
            </a:r>
            <a:r>
              <a:rPr lang="en-US" altLang="zh-TW" dirty="0"/>
              <a:t>, and two instances of controllers were run on the same virtual machine which was installed on a computer with one i5 CPU 2.6 GHz processor and 8G memory</a:t>
            </a:r>
            <a:r>
              <a:rPr lang="en-US" altLang="zh-TW" dirty="0" smtClean="0"/>
              <a:t>.</a:t>
            </a:r>
          </a:p>
          <a:p>
            <a:pPr eaLnBrk="1" hangingPunct="1"/>
            <a:endParaRPr lang="en-US" altLang="zh-TW" dirty="0"/>
          </a:p>
          <a:p>
            <a:pPr eaLnBrk="1" hangingPunct="1"/>
            <a:r>
              <a:rPr lang="en-US" altLang="zh-TW" dirty="0"/>
              <a:t>Floodlight </a:t>
            </a:r>
            <a:r>
              <a:rPr lang="en-US" altLang="zh-TW" dirty="0" smtClean="0"/>
              <a:t>was </a:t>
            </a:r>
            <a:r>
              <a:rPr lang="en-US" altLang="zh-TW" dirty="0"/>
              <a:t>used as the </a:t>
            </a:r>
            <a:r>
              <a:rPr lang="en-US" altLang="zh-TW" dirty="0" smtClean="0"/>
              <a:t>controller. </a:t>
            </a:r>
            <a:endParaRPr lang="en-US" altLang="zh-TW" dirty="0"/>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17</a:t>
            </a:fld>
            <a:endParaRPr lang="en-US" altLang="zh-TW" smtClean="0">
              <a:ea typeface="新細明體" charset="-120"/>
            </a:endParaRPr>
          </a:p>
        </p:txBody>
      </p:sp>
      <p:sp>
        <p:nvSpPr>
          <p:cNvPr id="4101" name="頁尾版面配置區 6"/>
          <p:cNvSpPr>
            <a:spLocks noGrp="1"/>
          </p:cNvSpPr>
          <p:nvPr>
            <p:ph type="ftr" sz="quarter" idx="11"/>
          </p:nvPr>
        </p:nvSpPr>
        <p:spPr>
          <a:noFill/>
        </p:spPr>
        <p:txBody>
          <a:bodyPr/>
          <a:lstStyle/>
          <a:p>
            <a:r>
              <a:rPr lang="en-US" altLang="zh-TW" dirty="0" smtClean="0">
                <a:ea typeface="新細明體" charset="-120"/>
              </a:rPr>
              <a:t>National Cheng Kung University CSIE Computer &amp; Internet Architecture Lab </a:t>
            </a:r>
          </a:p>
        </p:txBody>
      </p:sp>
    </p:spTree>
    <p:extLst>
      <p:ext uri="{BB962C8B-B14F-4D97-AF65-F5344CB8AC3E}">
        <p14:creationId xmlns:p14="http://schemas.microsoft.com/office/powerpoint/2010/main" val="2795576121"/>
      </p:ext>
    </p:extLst>
  </p:cSld>
  <p:clrMapOvr>
    <a:masterClrMapping/>
  </p:clrMapOvr>
  <p:transition advTm="466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smtClean="0">
                <a:latin typeface="Times New Roman" panose="02020603050405020304" pitchFamily="18" charset="0"/>
                <a:cs typeface="Times New Roman" panose="02020603050405020304" pitchFamily="18" charset="0"/>
              </a:rPr>
              <a:t>Latency </a:t>
            </a:r>
          </a:p>
        </p:txBody>
      </p:sp>
      <p:sp>
        <p:nvSpPr>
          <p:cNvPr id="4099" name="Rectangle 3"/>
          <p:cNvSpPr>
            <a:spLocks noGrp="1" noChangeArrowheads="1"/>
          </p:cNvSpPr>
          <p:nvPr>
            <p:ph type="body" idx="1"/>
          </p:nvPr>
        </p:nvSpPr>
        <p:spPr>
          <a:xfrm>
            <a:off x="539751" y="1304925"/>
            <a:ext cx="7993063" cy="4824413"/>
          </a:xfrm>
        </p:spPr>
        <p:txBody>
          <a:bodyPr/>
          <a:lstStyle/>
          <a:p>
            <a:pPr eaLnBrk="1" hangingPunct="1"/>
            <a:endParaRPr lang="en-US" altLang="zh-TW" dirty="0"/>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18</a:t>
            </a:fld>
            <a:endParaRPr lang="en-US" altLang="zh-TW" smtClean="0">
              <a:ea typeface="新細明體" charset="-120"/>
            </a:endParaRPr>
          </a:p>
        </p:txBody>
      </p:sp>
      <p:sp>
        <p:nvSpPr>
          <p:cNvPr id="4101" name="頁尾版面配置區 6"/>
          <p:cNvSpPr>
            <a:spLocks noGrp="1"/>
          </p:cNvSpPr>
          <p:nvPr>
            <p:ph type="ftr" sz="quarter" idx="11"/>
          </p:nvPr>
        </p:nvSpPr>
        <p:spPr>
          <a:noFill/>
        </p:spPr>
        <p:txBody>
          <a:bodyPr/>
          <a:lstStyle/>
          <a:p>
            <a:r>
              <a:rPr lang="en-US" altLang="zh-TW" dirty="0" smtClean="0">
                <a:ea typeface="新細明體" charset="-120"/>
              </a:rPr>
              <a:t>National Cheng Kung University CSIE Computer &amp; Internet Architecture Lab </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152833"/>
            <a:ext cx="6596903" cy="5157430"/>
          </a:xfrm>
          <a:prstGeom prst="rect">
            <a:avLst/>
          </a:prstGeom>
        </p:spPr>
      </p:pic>
    </p:spTree>
    <p:extLst>
      <p:ext uri="{BB962C8B-B14F-4D97-AF65-F5344CB8AC3E}">
        <p14:creationId xmlns:p14="http://schemas.microsoft.com/office/powerpoint/2010/main" val="2455229432"/>
      </p:ext>
    </p:extLst>
  </p:cSld>
  <p:clrMapOvr>
    <a:masterClrMapping/>
  </p:clrMapOvr>
  <p:transition advTm="466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smtClean="0">
                <a:latin typeface="Times New Roman" panose="02020603050405020304" pitchFamily="18" charset="0"/>
                <a:cs typeface="Times New Roman" panose="02020603050405020304" pitchFamily="18" charset="0"/>
              </a:rPr>
              <a:t>Latency </a:t>
            </a:r>
          </a:p>
        </p:txBody>
      </p:sp>
      <p:sp>
        <p:nvSpPr>
          <p:cNvPr id="4099" name="Rectangle 3"/>
          <p:cNvSpPr>
            <a:spLocks noGrp="1" noChangeArrowheads="1"/>
          </p:cNvSpPr>
          <p:nvPr>
            <p:ph type="body" idx="1"/>
          </p:nvPr>
        </p:nvSpPr>
        <p:spPr>
          <a:xfrm>
            <a:off x="539751" y="1304925"/>
            <a:ext cx="7993063" cy="4824413"/>
          </a:xfrm>
        </p:spPr>
        <p:txBody>
          <a:bodyPr/>
          <a:lstStyle/>
          <a:p>
            <a:pPr eaLnBrk="1" hangingPunct="1"/>
            <a:endParaRPr lang="en-US" altLang="zh-TW" dirty="0"/>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19</a:t>
            </a:fld>
            <a:endParaRPr lang="en-US" altLang="zh-TW" smtClean="0">
              <a:ea typeface="新細明體" charset="-120"/>
            </a:endParaRPr>
          </a:p>
        </p:txBody>
      </p:sp>
      <p:sp>
        <p:nvSpPr>
          <p:cNvPr id="4101" name="頁尾版面配置區 6"/>
          <p:cNvSpPr>
            <a:spLocks noGrp="1"/>
          </p:cNvSpPr>
          <p:nvPr>
            <p:ph type="ftr" sz="quarter" idx="11"/>
          </p:nvPr>
        </p:nvSpPr>
        <p:spPr>
          <a:noFill/>
        </p:spPr>
        <p:txBody>
          <a:bodyPr/>
          <a:lstStyle/>
          <a:p>
            <a:r>
              <a:rPr lang="en-US" altLang="zh-TW" dirty="0" smtClean="0">
                <a:ea typeface="新細明體" charset="-120"/>
              </a:rPr>
              <a:t>National Cheng Kung University CSIE Computer &amp; Internet Architecture Lab </a:t>
            </a: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203452"/>
            <a:ext cx="6562205" cy="5081461"/>
          </a:xfrm>
          <a:prstGeom prst="rect">
            <a:avLst/>
          </a:prstGeom>
        </p:spPr>
      </p:pic>
    </p:spTree>
    <p:extLst>
      <p:ext uri="{BB962C8B-B14F-4D97-AF65-F5344CB8AC3E}">
        <p14:creationId xmlns:p14="http://schemas.microsoft.com/office/powerpoint/2010/main" val="1283446673"/>
      </p:ext>
    </p:extLst>
  </p:cSld>
  <p:clrMapOvr>
    <a:masterClrMapping/>
  </p:clrMapOvr>
  <p:transition advTm="466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Introduction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700089" y="1268760"/>
            <a:ext cx="7696200" cy="4530725"/>
          </a:xfrm>
        </p:spPr>
        <p:txBody>
          <a:bodyPr/>
          <a:lstStyle/>
          <a:p>
            <a:r>
              <a:rPr lang="en-US" altLang="zh-TW" dirty="0"/>
              <a:t>Today’s campus networks are facing major challenges such as mobile clients, huge video bandwidth demand, and the growing number of connected devices and applications. Therefore, a campus network management system needs to support diverse sets of users, devices, applications, and ways of connecting efficiently</a:t>
            </a:r>
            <a:r>
              <a:rPr lang="en-US" altLang="zh-TW" dirty="0" smtClean="0"/>
              <a:t>.</a:t>
            </a:r>
          </a:p>
          <a:p>
            <a:endParaRPr lang="en-US" altLang="zh-TW" dirty="0"/>
          </a:p>
          <a:p>
            <a:r>
              <a:rPr lang="en-US" altLang="zh-TW" dirty="0" smtClean="0"/>
              <a:t>Different </a:t>
            </a:r>
            <a:r>
              <a:rPr lang="en-US" altLang="zh-TW" dirty="0"/>
              <a:t>tenants are required to have different access </a:t>
            </a:r>
            <a:r>
              <a:rPr lang="en-US" altLang="zh-TW" dirty="0" smtClean="0"/>
              <a:t>privileges. Thus </a:t>
            </a:r>
            <a:r>
              <a:rPr lang="en-US" altLang="zh-TW" dirty="0"/>
              <a:t>the campus network needs to isolate traffic among multiple tenants and operate logical networks over a single physical </a:t>
            </a:r>
            <a:r>
              <a:rPr lang="en-US" altLang="zh-TW" dirty="0" smtClean="0"/>
              <a:t>network.</a:t>
            </a: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2</a:t>
            </a:fld>
            <a:endParaRPr lang="en-US" altLang="zh-TW"/>
          </a:p>
        </p:txBody>
      </p:sp>
    </p:spTree>
    <p:extLst>
      <p:ext uri="{BB962C8B-B14F-4D97-AF65-F5344CB8AC3E}">
        <p14:creationId xmlns:p14="http://schemas.microsoft.com/office/powerpoint/2010/main" val="312830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b="1" dirty="0" smtClean="0">
                <a:latin typeface="Times New Roman" panose="02020603050405020304" pitchFamily="18" charset="0"/>
                <a:cs typeface="Times New Roman" panose="02020603050405020304" pitchFamily="18" charset="0"/>
              </a:rPr>
              <a:t>Latency </a:t>
            </a:r>
          </a:p>
        </p:txBody>
      </p:sp>
      <p:sp>
        <p:nvSpPr>
          <p:cNvPr id="4099" name="Rectangle 3"/>
          <p:cNvSpPr>
            <a:spLocks noGrp="1" noChangeArrowheads="1"/>
          </p:cNvSpPr>
          <p:nvPr>
            <p:ph type="body" idx="1"/>
          </p:nvPr>
        </p:nvSpPr>
        <p:spPr>
          <a:xfrm>
            <a:off x="539751" y="1304925"/>
            <a:ext cx="7993063" cy="4824413"/>
          </a:xfrm>
        </p:spPr>
        <p:txBody>
          <a:bodyPr/>
          <a:lstStyle/>
          <a:p>
            <a:pPr eaLnBrk="1" hangingPunct="1"/>
            <a:endParaRPr lang="en-US" altLang="zh-TW" dirty="0"/>
          </a:p>
        </p:txBody>
      </p:sp>
      <p:sp>
        <p:nvSpPr>
          <p:cNvPr id="4100" name="投影片編號版面配置區 5"/>
          <p:cNvSpPr>
            <a:spLocks noGrp="1"/>
          </p:cNvSpPr>
          <p:nvPr>
            <p:ph type="sldNum" sz="quarter" idx="12"/>
          </p:nvPr>
        </p:nvSpPr>
        <p:spPr>
          <a:noFill/>
        </p:spPr>
        <p:txBody>
          <a:bodyPr/>
          <a:lstStyle/>
          <a:p>
            <a:fld id="{F6E738D7-636D-4752-9528-6001F6DF99EB}" type="slidenum">
              <a:rPr lang="en-US" altLang="zh-TW" smtClean="0">
                <a:ea typeface="新細明體" charset="-120"/>
              </a:rPr>
              <a:pPr/>
              <a:t>20</a:t>
            </a:fld>
            <a:endParaRPr lang="en-US" altLang="zh-TW" smtClean="0">
              <a:ea typeface="新細明體" charset="-120"/>
            </a:endParaRPr>
          </a:p>
        </p:txBody>
      </p:sp>
      <p:sp>
        <p:nvSpPr>
          <p:cNvPr id="4101" name="頁尾版面配置區 6"/>
          <p:cNvSpPr>
            <a:spLocks noGrp="1"/>
          </p:cNvSpPr>
          <p:nvPr>
            <p:ph type="ftr" sz="quarter" idx="11"/>
          </p:nvPr>
        </p:nvSpPr>
        <p:spPr>
          <a:noFill/>
        </p:spPr>
        <p:txBody>
          <a:bodyPr/>
          <a:lstStyle/>
          <a:p>
            <a:r>
              <a:rPr lang="en-US" altLang="zh-TW" dirty="0" smtClean="0">
                <a:ea typeface="新細明體" charset="-120"/>
              </a:rPr>
              <a:t>National Cheng Kung University CSIE Computer &amp; Internet Architecture Lab </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14" y="1232757"/>
            <a:ext cx="6847374" cy="4958148"/>
          </a:xfrm>
          <a:prstGeom prst="rect">
            <a:avLst/>
          </a:prstGeom>
        </p:spPr>
      </p:pic>
    </p:spTree>
    <p:extLst>
      <p:ext uri="{BB962C8B-B14F-4D97-AF65-F5344CB8AC3E}">
        <p14:creationId xmlns:p14="http://schemas.microsoft.com/office/powerpoint/2010/main" val="891087365"/>
      </p:ext>
    </p:extLst>
  </p:cSld>
  <p:clrMapOvr>
    <a:masterClrMapping/>
  </p:clrMapOvr>
  <p:transition advTm="466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Introduction</a:t>
            </a:r>
            <a:endParaRPr lang="zh-TW" altLang="en-US" b="1" dirty="0">
              <a:latin typeface="Times New Roman" panose="02020603050405020304" pitchFamily="18" charset="0"/>
              <a:cs typeface="Times New Roman" panose="02020603050405020304" pitchFamily="18" charset="0"/>
            </a:endParaRPr>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549" y="1471871"/>
            <a:ext cx="7732863" cy="4599354"/>
          </a:xfrm>
        </p:spPr>
      </p:pic>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3</a:t>
            </a:fld>
            <a:endParaRPr lang="en-US" altLang="zh-TW"/>
          </a:p>
        </p:txBody>
      </p:sp>
    </p:spTree>
    <p:extLst>
      <p:ext uri="{BB962C8B-B14F-4D97-AF65-F5344CB8AC3E}">
        <p14:creationId xmlns:p14="http://schemas.microsoft.com/office/powerpoint/2010/main" val="2921156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Introduction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762000" y="1232756"/>
            <a:ext cx="7696200" cy="4530725"/>
          </a:xfrm>
        </p:spPr>
        <p:txBody>
          <a:bodyPr/>
          <a:lstStyle/>
          <a:p>
            <a:r>
              <a:rPr lang="en-US" altLang="zh-TW" dirty="0" err="1" smtClean="0"/>
              <a:t>FlowVisor</a:t>
            </a:r>
            <a:r>
              <a:rPr lang="en-US" altLang="zh-TW" dirty="0" smtClean="0"/>
              <a:t> is a work done on network virtualization by using </a:t>
            </a:r>
            <a:r>
              <a:rPr lang="en-US" altLang="zh-TW" dirty="0" err="1" smtClean="0"/>
              <a:t>OpenFlow</a:t>
            </a:r>
            <a:r>
              <a:rPr lang="en-US" altLang="zh-TW" dirty="0" smtClean="0"/>
              <a:t>.</a:t>
            </a:r>
          </a:p>
          <a:p>
            <a:endParaRPr lang="en-US" altLang="zh-TW" dirty="0"/>
          </a:p>
          <a:p>
            <a:r>
              <a:rPr lang="en-US" altLang="zh-TW" dirty="0" err="1"/>
              <a:t>FlowVisor</a:t>
            </a:r>
            <a:r>
              <a:rPr lang="en-US" altLang="zh-TW" dirty="0"/>
              <a:t> can slice a physical network into several virtual networks which are called slices. The slice is composed of all packets matching the specific headers, and each slice has its own controller which simplifies the management of how to send the packets. The information about the slices’ controllers and the matching rules is stored in the </a:t>
            </a:r>
            <a:r>
              <a:rPr lang="en-US" altLang="zh-TW" dirty="0" err="1"/>
              <a:t>flowspace</a:t>
            </a:r>
            <a:r>
              <a:rPr lang="en-US" altLang="zh-TW" dirty="0"/>
              <a:t> table of </a:t>
            </a:r>
            <a:r>
              <a:rPr lang="en-US" altLang="zh-TW" dirty="0" err="1"/>
              <a:t>FlowVisor</a:t>
            </a:r>
            <a:r>
              <a:rPr lang="en-US" altLang="zh-TW" dirty="0"/>
              <a:t>.</a:t>
            </a:r>
          </a:p>
          <a:p>
            <a:endParaRPr lang="en-US" altLang="zh-TW" dirty="0" smtClean="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4</a:t>
            </a:fld>
            <a:endParaRPr lang="en-US" altLang="zh-TW"/>
          </a:p>
        </p:txBody>
      </p:sp>
    </p:spTree>
    <p:extLst>
      <p:ext uri="{BB962C8B-B14F-4D97-AF65-F5344CB8AC3E}">
        <p14:creationId xmlns:p14="http://schemas.microsoft.com/office/powerpoint/2010/main" val="754474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Introduction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762000" y="1232756"/>
            <a:ext cx="7696200" cy="4530725"/>
          </a:xfrm>
        </p:spPr>
        <p:txBody>
          <a:bodyPr/>
          <a:lstStyle/>
          <a:p>
            <a:r>
              <a:rPr lang="en-US" altLang="zh-TW" dirty="0"/>
              <a:t>The campus network provides wireless access so that different roles of users may send traffic through any wireless Access Point, thus slices cannot be decided just by slicing the topology. Therefore, </a:t>
            </a:r>
            <a:r>
              <a:rPr lang="en-US" altLang="zh-TW" dirty="0" err="1"/>
              <a:t>FlowVisor</a:t>
            </a:r>
            <a:r>
              <a:rPr lang="en-US" altLang="zh-TW" dirty="0"/>
              <a:t> needs to do MAC-based slicing by recording the mapping between the MAC addresses of devices and the types of users. Because the users may carry different devices at different times, this mapping should be dynamical. Therefore, an authentication controller is applied to our framework to help </a:t>
            </a:r>
            <a:r>
              <a:rPr lang="en-US" altLang="zh-TW" dirty="0" err="1"/>
              <a:t>FlowVisor</a:t>
            </a:r>
            <a:r>
              <a:rPr lang="en-US" altLang="zh-TW" dirty="0"/>
              <a:t> classify packets into different slices. The authentication controller authenticates users and classifies their devices into different slices.</a:t>
            </a:r>
            <a:endParaRPr lang="en-US" altLang="zh-TW" dirty="0" smtClean="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5</a:t>
            </a:fld>
            <a:endParaRPr lang="en-US" altLang="zh-TW"/>
          </a:p>
        </p:txBody>
      </p:sp>
    </p:spTree>
    <p:extLst>
      <p:ext uri="{BB962C8B-B14F-4D97-AF65-F5344CB8AC3E}">
        <p14:creationId xmlns:p14="http://schemas.microsoft.com/office/powerpoint/2010/main" val="3454226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Introduction</a:t>
            </a:r>
            <a:endParaRPr lang="zh-TW" altLang="en-US"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762000" y="1232756"/>
            <a:ext cx="7696200" cy="4530725"/>
          </a:xfrm>
        </p:spPr>
        <p:txBody>
          <a:bodyPr/>
          <a:lstStyle/>
          <a:p>
            <a:r>
              <a:rPr lang="en-US" altLang="zh-TW" dirty="0"/>
              <a:t>However, with a growing number of devices in the campus network, the size of the </a:t>
            </a:r>
            <a:r>
              <a:rPr lang="en-US" altLang="zh-TW" dirty="0" err="1" smtClean="0"/>
              <a:t>flowspace</a:t>
            </a:r>
            <a:r>
              <a:rPr lang="en-US" altLang="zh-TW" dirty="0" smtClean="0"/>
              <a:t> </a:t>
            </a:r>
            <a:r>
              <a:rPr lang="en-US" altLang="zh-TW" dirty="0"/>
              <a:t>table in </a:t>
            </a:r>
            <a:r>
              <a:rPr lang="en-US" altLang="zh-TW" dirty="0" err="1"/>
              <a:t>FlowVisor</a:t>
            </a:r>
            <a:r>
              <a:rPr lang="en-US" altLang="zh-TW" dirty="0"/>
              <a:t> will increase </a:t>
            </a:r>
            <a:r>
              <a:rPr lang="en-US" altLang="zh-TW" dirty="0" smtClean="0"/>
              <a:t>enormously.</a:t>
            </a:r>
          </a:p>
          <a:p>
            <a:endParaRPr lang="en-US" altLang="zh-TW" dirty="0"/>
          </a:p>
          <a:p>
            <a:r>
              <a:rPr lang="en-US" altLang="zh-TW" dirty="0"/>
              <a:t>To solve this heavy loading problem in </a:t>
            </a:r>
            <a:r>
              <a:rPr lang="en-US" altLang="zh-TW" dirty="0" err="1"/>
              <a:t>FlowVisor</a:t>
            </a:r>
            <a:r>
              <a:rPr lang="en-US" altLang="zh-TW" dirty="0"/>
              <a:t>, a </a:t>
            </a:r>
            <a:r>
              <a:rPr lang="en-US" altLang="zh-TW" dirty="0" smtClean="0"/>
              <a:t>VLAN-based </a:t>
            </a:r>
            <a:r>
              <a:rPr lang="en-US" altLang="zh-TW" dirty="0"/>
              <a:t>slicing is developed by appending VLAN tags to packets to represent the roles of users.</a:t>
            </a:r>
            <a:endParaRPr lang="en-US" altLang="zh-TW" dirty="0" smtClean="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6</a:t>
            </a:fld>
            <a:endParaRPr lang="en-US" altLang="zh-TW"/>
          </a:p>
        </p:txBody>
      </p:sp>
    </p:spTree>
    <p:extLst>
      <p:ext uri="{BB962C8B-B14F-4D97-AF65-F5344CB8AC3E}">
        <p14:creationId xmlns:p14="http://schemas.microsoft.com/office/powerpoint/2010/main" val="384944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Proposed Framework</a:t>
            </a:r>
            <a:endParaRPr lang="zh-TW" altLang="en-US" b="1" dirty="0">
              <a:latin typeface="Times New Roman" panose="02020603050405020304" pitchFamily="18" charset="0"/>
              <a:cs typeface="Times New Roman" panose="02020603050405020304" pitchFamily="18" charset="0"/>
            </a:endParaRPr>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3628" y="1412875"/>
            <a:ext cx="6573546" cy="4672456"/>
          </a:xfrm>
        </p:spPr>
      </p:pic>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7</a:t>
            </a:fld>
            <a:endParaRPr lang="en-US" altLang="zh-TW"/>
          </a:p>
        </p:txBody>
      </p:sp>
    </p:spTree>
    <p:extLst>
      <p:ext uri="{BB962C8B-B14F-4D97-AF65-F5344CB8AC3E}">
        <p14:creationId xmlns:p14="http://schemas.microsoft.com/office/powerpoint/2010/main" val="2471712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Proposed Framework</a:t>
            </a:r>
            <a:endParaRPr lang="zh-TW" altLang="en-US" b="1" dirty="0">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8</a:t>
            </a:fld>
            <a:endParaRPr lang="en-US" altLang="zh-TW"/>
          </a:p>
        </p:txBody>
      </p:sp>
      <p:sp>
        <p:nvSpPr>
          <p:cNvPr id="3" name="內容版面配置區 2"/>
          <p:cNvSpPr>
            <a:spLocks noGrp="1"/>
          </p:cNvSpPr>
          <p:nvPr>
            <p:ph idx="1"/>
          </p:nvPr>
        </p:nvSpPr>
        <p:spPr/>
        <p:txBody>
          <a:bodyPr/>
          <a:lstStyle/>
          <a:p>
            <a:r>
              <a:rPr lang="en-US" altLang="zh-TW" dirty="0"/>
              <a:t>An authentication controller is applied to authenticate users and classify their devices into corresponding slices. When a user’s devices join the campus network, the authentication controller authenticates the user and decides which slice the devices belong to. Then it adds the user’s devices to the </a:t>
            </a:r>
            <a:r>
              <a:rPr lang="en-US" altLang="zh-TW" dirty="0" err="1"/>
              <a:t>flowspace</a:t>
            </a:r>
            <a:r>
              <a:rPr lang="en-US" altLang="zh-TW" dirty="0"/>
              <a:t> of the associated </a:t>
            </a:r>
            <a:r>
              <a:rPr lang="en-US" altLang="zh-TW" dirty="0" smtClean="0"/>
              <a:t>slice. </a:t>
            </a:r>
          </a:p>
          <a:p>
            <a:endParaRPr lang="zh-TW" altLang="en-US" dirty="0"/>
          </a:p>
        </p:txBody>
      </p:sp>
    </p:spTree>
    <p:extLst>
      <p:ext uri="{BB962C8B-B14F-4D97-AF65-F5344CB8AC3E}">
        <p14:creationId xmlns:p14="http://schemas.microsoft.com/office/powerpoint/2010/main" val="351746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Times New Roman" panose="02020603050405020304" pitchFamily="18" charset="0"/>
                <a:cs typeface="Times New Roman" panose="02020603050405020304" pitchFamily="18" charset="0"/>
              </a:rPr>
              <a:t>Message Sequence Diagram</a:t>
            </a:r>
            <a:endParaRPr lang="zh-TW" altLang="en-US" b="1" dirty="0">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9</a:t>
            </a:fld>
            <a:endParaRPr lang="en-US" altLang="zh-TW"/>
          </a:p>
        </p:txBody>
      </p:sp>
      <p:sp>
        <p:nvSpPr>
          <p:cNvPr id="3" name="內容版面配置區 2"/>
          <p:cNvSpPr>
            <a:spLocks noGrp="1"/>
          </p:cNvSpPr>
          <p:nvPr>
            <p:ph idx="1"/>
          </p:nvPr>
        </p:nvSpPr>
        <p:spPr/>
        <p:txBody>
          <a:bodyPr/>
          <a:lstStyle/>
          <a:p>
            <a:endParaRPr lang="zh-TW" altLang="en-US"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720" y="1317496"/>
            <a:ext cx="6421635" cy="5553170"/>
          </a:xfrm>
          <a:prstGeom prst="rect">
            <a:avLst/>
          </a:prstGeom>
        </p:spPr>
      </p:pic>
    </p:spTree>
    <p:extLst>
      <p:ext uri="{BB962C8B-B14F-4D97-AF65-F5344CB8AC3E}">
        <p14:creationId xmlns:p14="http://schemas.microsoft.com/office/powerpoint/2010/main" val="335613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latin typeface="Times New Roman" pitchFamily="18" charset="0"/>
            <a:cs typeface="Times New Roman" pitchFamily="18" charset="0"/>
          </a:defRPr>
        </a:defPPr>
      </a:lstStyle>
    </a:tx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77425</TotalTime>
  <Words>1239</Words>
  <Application>Microsoft Office PowerPoint</Application>
  <PresentationFormat>如螢幕大小 (4:3)</PresentationFormat>
  <Paragraphs>159</Paragraphs>
  <Slides>20</Slides>
  <Notes>20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20</vt:i4>
      </vt:variant>
    </vt:vector>
  </HeadingPairs>
  <TitlesOfParts>
    <vt:vector size="27" baseType="lpstr">
      <vt:lpstr>新細明體</vt:lpstr>
      <vt:lpstr>標楷體</vt:lpstr>
      <vt:lpstr>Arial</vt:lpstr>
      <vt:lpstr>Arial Black</vt:lpstr>
      <vt:lpstr>Times New Roman</vt:lpstr>
      <vt:lpstr>Wingdings</vt:lpstr>
      <vt:lpstr>Studio</vt:lpstr>
      <vt:lpstr>Role-based Campus Network Slicing</vt:lpstr>
      <vt:lpstr>Introduction</vt:lpstr>
      <vt:lpstr>Introduction</vt:lpstr>
      <vt:lpstr>Introduction</vt:lpstr>
      <vt:lpstr>Introduction</vt:lpstr>
      <vt:lpstr>Introduction</vt:lpstr>
      <vt:lpstr>Proposed Framework</vt:lpstr>
      <vt:lpstr>Proposed Framework</vt:lpstr>
      <vt:lpstr>Message Sequence Diagram</vt:lpstr>
      <vt:lpstr>Intra Slice Communication</vt:lpstr>
      <vt:lpstr>Internet Access</vt:lpstr>
      <vt:lpstr>MAC-based Slicing</vt:lpstr>
      <vt:lpstr>VLAN-based Slicing</vt:lpstr>
      <vt:lpstr>VLAN-based Slicing</vt:lpstr>
      <vt:lpstr>VLAN-based Slicing</vt:lpstr>
      <vt:lpstr>VLAN-based Slicing</vt:lpstr>
      <vt:lpstr>Simulation Environments</vt:lpstr>
      <vt:lpstr>Latency </vt:lpstr>
      <vt:lpstr>Latency </vt:lpstr>
      <vt:lpstr>Latency </vt:lpstr>
    </vt:vector>
  </TitlesOfParts>
  <Company>mediahome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Oral_TYChi</dc:title>
  <dc:creator>Bart</dc:creator>
  <cp:lastModifiedBy>leo</cp:lastModifiedBy>
  <cp:revision>3189</cp:revision>
  <cp:lastPrinted>2017-07-30T12:04:54Z</cp:lastPrinted>
  <dcterms:created xsi:type="dcterms:W3CDTF">2004-07-16T19:12:18Z</dcterms:created>
  <dcterms:modified xsi:type="dcterms:W3CDTF">2018-01-03T03:01:00Z</dcterms:modified>
</cp:coreProperties>
</file>